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603" r:id="rId4"/>
  </p:sldMasterIdLst>
  <p:notesMasterIdLst>
    <p:notesMasterId r:id="rId43"/>
  </p:notesMasterIdLst>
  <p:handoutMasterIdLst>
    <p:handoutMasterId r:id="rId44"/>
  </p:handoutMasterIdLst>
  <p:sldIdLst>
    <p:sldId id="803" r:id="rId5"/>
    <p:sldId id="917" r:id="rId6"/>
    <p:sldId id="901" r:id="rId7"/>
    <p:sldId id="936" r:id="rId8"/>
    <p:sldId id="940" r:id="rId9"/>
    <p:sldId id="937" r:id="rId10"/>
    <p:sldId id="939" r:id="rId11"/>
    <p:sldId id="938" r:id="rId12"/>
    <p:sldId id="963" r:id="rId13"/>
    <p:sldId id="960" r:id="rId14"/>
    <p:sldId id="961" r:id="rId15"/>
    <p:sldId id="934" r:id="rId16"/>
    <p:sldId id="920" r:id="rId17"/>
    <p:sldId id="919" r:id="rId18"/>
    <p:sldId id="930" r:id="rId19"/>
    <p:sldId id="941" r:id="rId20"/>
    <p:sldId id="942" r:id="rId21"/>
    <p:sldId id="943" r:id="rId22"/>
    <p:sldId id="944" r:id="rId23"/>
    <p:sldId id="945" r:id="rId24"/>
    <p:sldId id="946" r:id="rId25"/>
    <p:sldId id="947" r:id="rId26"/>
    <p:sldId id="950" r:id="rId27"/>
    <p:sldId id="951" r:id="rId28"/>
    <p:sldId id="953" r:id="rId29"/>
    <p:sldId id="954" r:id="rId30"/>
    <p:sldId id="955" r:id="rId31"/>
    <p:sldId id="956" r:id="rId32"/>
    <p:sldId id="924" r:id="rId33"/>
    <p:sldId id="926" r:id="rId34"/>
    <p:sldId id="931" r:id="rId35"/>
    <p:sldId id="932" r:id="rId36"/>
    <p:sldId id="933" r:id="rId37"/>
    <p:sldId id="927" r:id="rId38"/>
    <p:sldId id="958" r:id="rId39"/>
    <p:sldId id="928" r:id="rId40"/>
    <p:sldId id="962" r:id="rId41"/>
    <p:sldId id="929" r:id="rId4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F5017"/>
    <a:srgbClr val="E7EBEB"/>
    <a:srgbClr val="202020"/>
    <a:srgbClr val="D74008"/>
    <a:srgbClr val="404040"/>
    <a:srgbClr val="BFBFBF"/>
    <a:srgbClr val="BC391E"/>
    <a:srgbClr val="FB2D2D"/>
    <a:srgbClr val="40621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5" autoAdjust="0"/>
    <p:restoredTop sz="90881" autoAdjust="0"/>
  </p:normalViewPr>
  <p:slideViewPr>
    <p:cSldViewPr snapToGrid="0" snapToObjects="1">
      <p:cViewPr varScale="1">
        <p:scale>
          <a:sx n="136" d="100"/>
          <a:sy n="136" d="100"/>
        </p:scale>
        <p:origin x="-128" y="-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27B07-66C3-714E-9196-D7FA79B071AA}" type="datetimeFigureOut">
              <a:rPr lang="en-US" smtClean="0"/>
              <a:t>26/02/2014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82BDD-3F37-6649-B137-141AE331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480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866DA-B6C2-6847-B822-1131722D14BE}" type="datetimeFigureOut">
              <a:rPr lang="en-US" smtClean="0"/>
              <a:t>26/02/2014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18A9E-BB36-0C46-9FC2-F9442BF83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479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34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27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10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43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2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65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19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5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91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3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2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69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67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73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94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20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18A9E-BB36-0C46-9FC2-F9442BF833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58" r="2266" b="24814"/>
          <a:stretch/>
        </p:blipFill>
        <p:spPr>
          <a:xfrm>
            <a:off x="0" y="665060"/>
            <a:ext cx="9144000" cy="3699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462" y="2003326"/>
            <a:ext cx="7772400" cy="6847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500" b="0" i="0" kern="1200" spc="0" baseline="0" dirty="0" smtClean="0">
                <a:solidFill>
                  <a:schemeClr val="bg1"/>
                </a:solidFill>
                <a:latin typeface="Roboto Light"/>
                <a:ea typeface="ＭＳ Ｐゴシック" charset="0"/>
                <a:cs typeface="Roboto Light"/>
                <a:sym typeface="DINPro-Regular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sz="3500" dirty="0" smtClean="0">
              <a:solidFill>
                <a:schemeClr val="bg1"/>
              </a:solidFill>
              <a:latin typeface="DINPro-Regular" charset="0"/>
              <a:ea typeface="ＭＳ Ｐゴシック" charset="0"/>
              <a:sym typeface="DINPro-Regular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242" y="2705365"/>
            <a:ext cx="7772400" cy="384464"/>
          </a:xfrm>
          <a:prstGeom prst="rect">
            <a:avLst/>
          </a:prstGeom>
        </p:spPr>
        <p:txBody>
          <a:bodyPr/>
          <a:lstStyle>
            <a:lvl1pPr marL="0" indent="0" algn="l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  <a:tabLst>
                <a:tab pos="742950" algn="l"/>
              </a:tabLst>
              <a:defRPr lang="en-US" sz="1800" b="0" i="0" kern="1200" spc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Roboto Light"/>
                <a:ea typeface="ＭＳ Ｐゴシック" charset="0"/>
                <a:cs typeface="Roboto Light"/>
                <a:sym typeface="Gill Sans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NAME, JOB TITLE</a:t>
            </a:r>
            <a:endParaRPr 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40" y="807852"/>
            <a:ext cx="2202808" cy="45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40" y="5006234"/>
            <a:ext cx="3979722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6062" y="5006234"/>
            <a:ext cx="749346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700" kern="1200" smtClean="0">
                <a:solidFill>
                  <a:schemeClr val="bg1"/>
                </a:solidFill>
                <a:latin typeface="Roboto Regular"/>
                <a:ea typeface="ＭＳ Ｐゴシック" charset="0"/>
                <a:cs typeface="+mn-c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342" y="47101"/>
            <a:ext cx="8716379" cy="5763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lang="en-US" sz="2400" kern="1200" spc="0" baseline="0" dirty="0" smtClean="0">
                <a:solidFill>
                  <a:srgbClr val="CB6015"/>
                </a:solidFill>
                <a:latin typeface="Roboto Regular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40" y="5006234"/>
            <a:ext cx="3979722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6062" y="5006234"/>
            <a:ext cx="749346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700" kern="1200" smtClean="0">
                <a:solidFill>
                  <a:schemeClr val="bg1"/>
                </a:solidFill>
                <a:latin typeface="Roboto Regular"/>
                <a:ea typeface="ＭＳ Ｐゴシック" charset="0"/>
                <a:cs typeface="+mn-c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342" y="47101"/>
            <a:ext cx="8716379" cy="5763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400" kern="1200" spc="0" baseline="0" dirty="0" smtClean="0">
                <a:solidFill>
                  <a:srgbClr val="CB6015"/>
                </a:solidFill>
                <a:latin typeface="Roboto Regular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567090"/>
            <a:ext cx="9144000" cy="1460500"/>
          </a:xfrm>
          <a:prstGeom prst="rect">
            <a:avLst/>
          </a:prstGeom>
          <a:gradFill>
            <a:gsLst>
              <a:gs pos="60000">
                <a:schemeClr val="bg1"/>
              </a:gs>
              <a:gs pos="95000">
                <a:schemeClr val="bg1">
                  <a:alpha val="7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40" y="5006234"/>
            <a:ext cx="3979722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6062" y="5006234"/>
            <a:ext cx="749346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700" kern="1200" smtClean="0">
                <a:solidFill>
                  <a:schemeClr val="bg1"/>
                </a:solidFill>
                <a:latin typeface="Roboto Regular"/>
                <a:ea typeface="ＭＳ Ｐゴシック" charset="0"/>
                <a:cs typeface="+mn-c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5084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/>
          </p:cNvSpPr>
          <p:nvPr userDrawn="1"/>
        </p:nvSpPr>
        <p:spPr bwMode="auto">
          <a:xfrm>
            <a:off x="0" y="658093"/>
            <a:ext cx="4965408" cy="4372892"/>
          </a:xfrm>
          <a:prstGeom prst="rect">
            <a:avLst/>
          </a:prstGeom>
          <a:gradFill flip="none" rotWithShape="1">
            <a:gsLst>
              <a:gs pos="0">
                <a:srgbClr val="BFBFBF"/>
              </a:gs>
              <a:gs pos="88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xtLst/>
        </p:spPr>
        <p:txBody>
          <a:bodyPr lIns="548640" tIns="91440" rIns="91440" bIns="91440" anchor="ctr" anchorCtr="0"/>
          <a:lstStyle/>
          <a:p>
            <a:endParaRPr lang="en-US" sz="3300" b="1" dirty="0">
              <a:solidFill>
                <a:srgbClr val="DDAE54"/>
              </a:solidFill>
              <a:latin typeface="Roboto Regular"/>
              <a:ea typeface="ＭＳ Ｐゴシック" charset="0"/>
              <a:cs typeface="ＭＳ Ｐゴシック" charset="0"/>
              <a:sym typeface="DINPro-Regular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342" y="47101"/>
            <a:ext cx="8716379" cy="5763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CB60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40" y="5006234"/>
            <a:ext cx="3979722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6062" y="5006234"/>
            <a:ext cx="749346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700" kern="1200" smtClean="0">
                <a:solidFill>
                  <a:schemeClr val="bg1"/>
                </a:solidFill>
                <a:latin typeface="Roboto Regular"/>
                <a:ea typeface="ＭＳ Ｐゴシック" charset="0"/>
                <a:cs typeface="+mn-c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363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342" y="47101"/>
            <a:ext cx="8716379" cy="5763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60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95"/>
          <a:stretch/>
        </p:blipFill>
        <p:spPr>
          <a:xfrm>
            <a:off x="0" y="661342"/>
            <a:ext cx="9144000" cy="37719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40" y="5006234"/>
            <a:ext cx="3979722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6062" y="5006234"/>
            <a:ext cx="749346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700" kern="1200" smtClean="0">
                <a:solidFill>
                  <a:schemeClr val="bg1"/>
                </a:solidFill>
                <a:latin typeface="Roboto Regular"/>
                <a:ea typeface="ＭＳ Ｐゴシック" charset="0"/>
                <a:cs typeface="+mn-c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4188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59"/>
          <a:stretch/>
        </p:blipFill>
        <p:spPr>
          <a:xfrm>
            <a:off x="0" y="658269"/>
            <a:ext cx="9144000" cy="3771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462" y="2003326"/>
            <a:ext cx="7772400" cy="6847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500" b="0" i="0" kern="1200" spc="0" baseline="0" dirty="0" smtClean="0">
                <a:solidFill>
                  <a:schemeClr val="bg1"/>
                </a:solidFill>
                <a:latin typeface="Roboto Light"/>
                <a:ea typeface="ＭＳ Ｐゴシック" charset="0"/>
                <a:cs typeface="Roboto Light"/>
                <a:sym typeface="DINPro-Regular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en-US" sz="3500" dirty="0" smtClean="0">
              <a:solidFill>
                <a:schemeClr val="bg1"/>
              </a:solidFill>
              <a:latin typeface="DINPro-Regular" charset="0"/>
              <a:ea typeface="ＭＳ Ｐゴシック" charset="0"/>
              <a:sym typeface="DINPro-Regular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40" y="5006234"/>
            <a:ext cx="3979722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6062" y="5006234"/>
            <a:ext cx="749346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700" kern="1200" smtClean="0">
                <a:solidFill>
                  <a:schemeClr val="bg1"/>
                </a:solidFill>
                <a:latin typeface="Roboto Regular"/>
                <a:ea typeface="ＭＳ Ｐゴシック" charset="0"/>
                <a:cs typeface="+mn-c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701944" y="0"/>
            <a:ext cx="1442065" cy="3379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340" y="807852"/>
            <a:ext cx="2202808" cy="45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6559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6342" y="47101"/>
            <a:ext cx="8716379" cy="5763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ts val="2900"/>
              </a:lnSpc>
              <a:defRPr lang="en-US" sz="2400" kern="1200" spc="0" baseline="0" dirty="0">
                <a:solidFill>
                  <a:srgbClr val="CB6015"/>
                </a:solidFill>
                <a:latin typeface="Roboto Regular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236342" y="816886"/>
            <a:ext cx="8716379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marR="0" indent="-256032" algn="l" defTabSz="4572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E4200"/>
              </a:buClr>
              <a:buSzTx/>
              <a:buFont typeface="Arial"/>
              <a:buChar char="•"/>
              <a:tabLst/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</a:lstStyle>
          <a:p>
            <a:pPr lvl="0"/>
            <a:r>
              <a:rPr lang="en-US" dirty="0" err="1" smtClean="0"/>
              <a:t>Roboto</a:t>
            </a:r>
            <a:r>
              <a:rPr lang="en-US" dirty="0" smtClean="0"/>
              <a:t> font 20pt. Click to edit Master text styles and the text wraps to next line of text to give more detail and information.</a:t>
            </a:r>
          </a:p>
          <a:p>
            <a:pPr lvl="1"/>
            <a:r>
              <a:rPr lang="en-US" dirty="0" err="1" smtClean="0"/>
              <a:t>Roboto</a:t>
            </a:r>
            <a:r>
              <a:rPr lang="en-US" dirty="0" smtClean="0"/>
              <a:t> font 20pt. Second level of text wraps to the next line to give more detail and information.</a:t>
            </a:r>
          </a:p>
          <a:p>
            <a:pPr lvl="2"/>
            <a:r>
              <a:rPr lang="en-US" dirty="0" err="1" smtClean="0"/>
              <a:t>Roboto</a:t>
            </a:r>
            <a:r>
              <a:rPr lang="en-US" dirty="0" smtClean="0"/>
              <a:t> font 18pt. Third level of text wraps to the next line to give more detail and information.</a:t>
            </a:r>
          </a:p>
          <a:p>
            <a:pPr lvl="3"/>
            <a:r>
              <a:rPr lang="en-US" dirty="0" err="1" smtClean="0"/>
              <a:t>Roboto</a:t>
            </a:r>
            <a:r>
              <a:rPr lang="en-US" dirty="0" smtClean="0"/>
              <a:t> font 16pt. Fourth level of text wraps to the next line to give more detail and information.</a:t>
            </a:r>
          </a:p>
          <a:p>
            <a:pPr marL="64008" marR="0" lvl="0" indent="-18288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BE4200"/>
              </a:buClr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40" y="5006234"/>
            <a:ext cx="3979722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6062" y="5006234"/>
            <a:ext cx="749346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700" kern="1200" smtClean="0">
                <a:solidFill>
                  <a:schemeClr val="bg1"/>
                </a:solidFill>
                <a:latin typeface="Roboto Regular"/>
                <a:ea typeface="ＭＳ Ｐゴシック" charset="0"/>
                <a:cs typeface="+mn-c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8211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6710"/>
            <a:ext cx="7772400" cy="110251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54419"/>
            <a:ext cx="77724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US" sz="2800" kern="1200" dirty="0">
                <a:solidFill>
                  <a:srgbClr val="4B3C37"/>
                </a:solidFill>
                <a:latin typeface="Roboto Regular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40" y="5006234"/>
            <a:ext cx="3979722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6062" y="5006234"/>
            <a:ext cx="749346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700" kern="1200" smtClean="0">
                <a:solidFill>
                  <a:schemeClr val="bg1"/>
                </a:solidFill>
                <a:latin typeface="Roboto Regular"/>
                <a:ea typeface="ＭＳ Ｐゴシック" charset="0"/>
                <a:cs typeface="+mn-c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0697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342" y="47101"/>
            <a:ext cx="8716379" cy="5763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400" kern="1200" spc="0" baseline="0" dirty="0" smtClean="0">
                <a:solidFill>
                  <a:srgbClr val="CB6015"/>
                </a:solidFill>
                <a:latin typeface="Roboto Regular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31" y="796315"/>
            <a:ext cx="4321752" cy="4798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>
                <a:solidFill>
                  <a:srgbClr val="CB60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34631" y="1276136"/>
            <a:ext cx="4321752" cy="2963466"/>
          </a:xfrm>
          <a:prstGeom prst="rect">
            <a:avLst/>
          </a:prstGeom>
        </p:spPr>
        <p:txBody>
          <a:bodyPr/>
          <a:lstStyle>
            <a:lvl1pPr marL="256032" marR="0" indent="-256032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•"/>
              <a:tabLst/>
              <a:defRPr sz="2000">
                <a:solidFill>
                  <a:srgbClr val="4B3C37"/>
                </a:solidFill>
              </a:defRPr>
            </a:lvl1pPr>
            <a:lvl2pPr marL="548640" indent="-256032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sz="1800">
                <a:solidFill>
                  <a:srgbClr val="4B3C37"/>
                </a:solidFill>
              </a:defRPr>
            </a:lvl2pPr>
            <a:lvl3pPr marL="86868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sz="1600">
                <a:solidFill>
                  <a:srgbClr val="4B3C37"/>
                </a:solidFill>
              </a:defRPr>
            </a:lvl3pPr>
            <a:lvl4pPr marL="1143000" indent="-219456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sz="1400">
                <a:solidFill>
                  <a:srgbClr val="4B3C37"/>
                </a:solidFill>
              </a:defRPr>
            </a:lvl4pPr>
            <a:lvl5pPr>
              <a:buClr>
                <a:schemeClr val="bg2"/>
              </a:buClr>
              <a:defRPr sz="1400">
                <a:solidFill>
                  <a:srgbClr val="4B3C37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65176" marR="0" lvl="0" indent="-265176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•"/>
              <a:tabLst/>
            </a:pPr>
            <a:r>
              <a:rPr lang="en-US" dirty="0" smtClean="0"/>
              <a:t>Click to edit Master text styles and the text wraps to next line of text to give more detail and information.</a:t>
            </a:r>
          </a:p>
          <a:p>
            <a:pPr marL="548640" lvl="1" indent="-256032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</a:pPr>
            <a:r>
              <a:rPr lang="en-US" dirty="0" smtClean="0"/>
              <a:t>Second level of text wraps to the next line to give more detail and information.</a:t>
            </a:r>
          </a:p>
          <a:p>
            <a:pPr marL="868680" lvl="2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</a:pPr>
            <a:r>
              <a:rPr lang="en-US" dirty="0" smtClean="0"/>
              <a:t>Third level of text wraps to the next line to give more detail and information.</a:t>
            </a:r>
          </a:p>
          <a:p>
            <a:pPr marL="1143000" lvl="3" indent="-219456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</a:pPr>
            <a:r>
              <a:rPr lang="en-US" dirty="0" smtClean="0"/>
              <a:t>Fourth level of text wraps to the next line to give more detail and information.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134" y="796315"/>
            <a:ext cx="4307693" cy="4798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>
                <a:solidFill>
                  <a:srgbClr val="CB601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30134" y="1276136"/>
            <a:ext cx="4307693" cy="2963466"/>
          </a:xfrm>
          <a:prstGeom prst="rect">
            <a:avLst/>
          </a:prstGeom>
        </p:spPr>
        <p:txBody>
          <a:bodyPr/>
          <a:lstStyle>
            <a:lvl1pPr marL="265176" marR="0" indent="-265176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•"/>
              <a:tabLst/>
              <a:defRPr lang="en-US" sz="2000" b="0" i="0" kern="1200" spc="10" baseline="0" dirty="0" smtClean="0">
                <a:solidFill>
                  <a:srgbClr val="4B3C37"/>
                </a:solidFill>
                <a:latin typeface="Roboto Light"/>
                <a:ea typeface="+mn-ea"/>
                <a:cs typeface="Roboto Light"/>
              </a:defRPr>
            </a:lvl1pPr>
            <a:lvl2pPr marL="548640" indent="-256032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sz="1800">
                <a:solidFill>
                  <a:srgbClr val="4B3C37"/>
                </a:solidFill>
              </a:defRPr>
            </a:lvl2pPr>
            <a:lvl3pPr marL="86868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sz="1600">
                <a:solidFill>
                  <a:srgbClr val="4B3C37"/>
                </a:solidFill>
              </a:defRPr>
            </a:lvl3pPr>
            <a:lvl4pPr marL="1143000" indent="-219456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sz="1400">
                <a:solidFill>
                  <a:srgbClr val="4B3C37"/>
                </a:solidFill>
              </a:defRPr>
            </a:lvl4pPr>
            <a:lvl5pPr>
              <a:buClr>
                <a:schemeClr val="bg2"/>
              </a:buClr>
              <a:defRPr sz="1400">
                <a:solidFill>
                  <a:srgbClr val="4B3C37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65176" marR="0" lvl="0" indent="-265176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•"/>
              <a:tabLst/>
            </a:pPr>
            <a:r>
              <a:rPr lang="en-US" dirty="0" smtClean="0"/>
              <a:t>Click to edit Master text styles and the text wraps to next line of text to give more detail and information.</a:t>
            </a:r>
          </a:p>
          <a:p>
            <a:pPr marL="548640" lvl="1" indent="-256032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</a:pPr>
            <a:r>
              <a:rPr lang="en-US" dirty="0" smtClean="0"/>
              <a:t>Second level of text wraps to the next line to give more detail and information.</a:t>
            </a:r>
          </a:p>
          <a:p>
            <a:pPr marL="868680" lvl="2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</a:pPr>
            <a:r>
              <a:rPr lang="en-US" dirty="0" smtClean="0"/>
              <a:t>Third level of text wraps to the next line to give more detail and information.</a:t>
            </a:r>
          </a:p>
          <a:p>
            <a:pPr marL="1143000" lvl="3" indent="-219456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</a:pPr>
            <a:r>
              <a:rPr lang="en-US" dirty="0" smtClean="0"/>
              <a:t>Fourth level of text wraps to the next line to give more detail and information.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6340" y="5006234"/>
            <a:ext cx="3979722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216062" y="5006234"/>
            <a:ext cx="749346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700" kern="1200" smtClean="0">
                <a:solidFill>
                  <a:schemeClr val="bg1"/>
                </a:solidFill>
                <a:latin typeface="Roboto Regular"/>
                <a:ea typeface="ＭＳ Ｐゴシック" charset="0"/>
                <a:cs typeface="+mn-c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342" y="47101"/>
            <a:ext cx="8716379" cy="5763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400" kern="1200" spc="0" baseline="0" dirty="0" smtClean="0">
                <a:solidFill>
                  <a:srgbClr val="CB6015"/>
                </a:solidFill>
                <a:latin typeface="Roboto Regular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40" y="5006234"/>
            <a:ext cx="3979722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6062" y="5006234"/>
            <a:ext cx="749346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700" kern="1200" smtClean="0">
                <a:solidFill>
                  <a:schemeClr val="bg1"/>
                </a:solidFill>
                <a:latin typeface="Roboto Regular"/>
                <a:ea typeface="ＭＳ Ｐゴシック" charset="0"/>
                <a:cs typeface="+mn-c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40" y="5006234"/>
            <a:ext cx="3979722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6062" y="5006234"/>
            <a:ext cx="749346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700" kern="1200" smtClean="0">
                <a:solidFill>
                  <a:schemeClr val="bg1"/>
                </a:solidFill>
                <a:latin typeface="Roboto Regular"/>
                <a:ea typeface="ＭＳ Ｐゴシック" charset="0"/>
                <a:cs typeface="+mn-c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40" y="5006234"/>
            <a:ext cx="3979722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6062" y="5006234"/>
            <a:ext cx="749346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700" kern="1200" smtClean="0">
                <a:solidFill>
                  <a:schemeClr val="bg1"/>
                </a:solidFill>
                <a:latin typeface="Roboto Regular"/>
                <a:ea typeface="ＭＳ Ｐゴシック" charset="0"/>
                <a:cs typeface="+mn-c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882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847833"/>
            <a:ext cx="6193471" cy="112719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>
                <a:solidFill>
                  <a:srgbClr val="CB6015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1975030"/>
            <a:ext cx="6193471" cy="1600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B3C3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40" y="5006234"/>
            <a:ext cx="3979722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6062" y="5006234"/>
            <a:ext cx="749346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700" kern="1200" smtClean="0">
                <a:solidFill>
                  <a:schemeClr val="bg1"/>
                </a:solidFill>
                <a:latin typeface="Roboto Regular"/>
                <a:ea typeface="ＭＳ Ｐゴシック" charset="0"/>
                <a:cs typeface="+mn-c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0237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30986"/>
            <a:ext cx="9144000" cy="1125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6342" y="76301"/>
            <a:ext cx="8716379" cy="6691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340" y="5006234"/>
            <a:ext cx="3979722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6062" y="5006234"/>
            <a:ext cx="749346" cy="155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457200" rtl="0" eaLnBrk="1" latinLnBrk="0" hangingPunct="1">
              <a:defRPr lang="en-US" sz="700" kern="1200" smtClean="0">
                <a:solidFill>
                  <a:schemeClr val="bg1"/>
                </a:solidFill>
                <a:latin typeface="Roboto Regular"/>
                <a:ea typeface="ＭＳ Ｐゴシック" charset="0"/>
                <a:cs typeface="+mn-cs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7278" y="88855"/>
            <a:ext cx="1115833" cy="2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36338" y="745462"/>
            <a:ext cx="8716379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 smtClean="0"/>
              <a:t>Roboto</a:t>
            </a:r>
            <a:r>
              <a:rPr lang="en-US" dirty="0" smtClean="0"/>
              <a:t> font 20pt. Click to edit Master text styles and the text wraps to next line of text to give more detail and information.</a:t>
            </a:r>
          </a:p>
          <a:p>
            <a:pPr lvl="1"/>
            <a:r>
              <a:rPr lang="en-US" dirty="0" err="1" smtClean="0"/>
              <a:t>Roboto</a:t>
            </a:r>
            <a:r>
              <a:rPr lang="en-US" dirty="0" smtClean="0"/>
              <a:t> font 20pt. Second level of text wraps to the next line to give more detail and information.</a:t>
            </a:r>
          </a:p>
          <a:p>
            <a:pPr lvl="2"/>
            <a:r>
              <a:rPr lang="en-US" dirty="0" err="1" smtClean="0"/>
              <a:t>Roboto</a:t>
            </a:r>
            <a:r>
              <a:rPr lang="en-US" dirty="0" smtClean="0"/>
              <a:t> font 18pt. Third level of text wraps to the next line to give more detail and information.</a:t>
            </a:r>
          </a:p>
          <a:p>
            <a:pPr lvl="3"/>
            <a:r>
              <a:rPr lang="en-US" dirty="0" err="1" smtClean="0"/>
              <a:t>Roboto</a:t>
            </a:r>
            <a:r>
              <a:rPr lang="en-US" dirty="0" smtClean="0"/>
              <a:t> font 16pt. Fourth level of text wraps to the next line to give more detail and information.</a:t>
            </a:r>
          </a:p>
          <a:p>
            <a:pPr marL="64008" marR="0" lvl="0" indent="-18288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BE4200"/>
              </a:buClr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04" r:id="rId1"/>
    <p:sldLayoutId id="2147493632" r:id="rId2"/>
    <p:sldLayoutId id="2147493626" r:id="rId3"/>
    <p:sldLayoutId id="2147493605" r:id="rId4"/>
    <p:sldLayoutId id="2147493608" r:id="rId5"/>
    <p:sldLayoutId id="2147493609" r:id="rId6"/>
    <p:sldLayoutId id="2147493610" r:id="rId7"/>
    <p:sldLayoutId id="2147493614" r:id="rId8"/>
    <p:sldLayoutId id="2147493469" r:id="rId9"/>
    <p:sldLayoutId id="2147493607" r:id="rId10"/>
    <p:sldLayoutId id="2147493621" r:id="rId11"/>
    <p:sldLayoutId id="2147493635" r:id="rId12"/>
    <p:sldLayoutId id="2147493633" r:id="rId13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900"/>
        </a:lnSpc>
        <a:spcBef>
          <a:spcPct val="0"/>
        </a:spcBef>
        <a:buNone/>
        <a:defRPr lang="en-US" sz="2400" b="0" i="0" kern="1200" spc="0" baseline="0" dirty="0">
          <a:solidFill>
            <a:schemeClr val="bg2"/>
          </a:solidFill>
          <a:latin typeface="Roboto Regular"/>
          <a:ea typeface="+mj-ea"/>
          <a:cs typeface="Roboto Regular"/>
        </a:defRPr>
      </a:lvl1pPr>
    </p:titleStyle>
    <p:bodyStyle>
      <a:lvl1pPr marL="256032" marR="0" indent="-256032" algn="l" defTabSz="4572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SzTx/>
        <a:buFont typeface="Arial"/>
        <a:buChar char="•"/>
        <a:tabLst/>
        <a:defRPr lang="en-US" sz="2000" b="0" i="0" kern="1200" spc="10" baseline="0" dirty="0" smtClean="0">
          <a:solidFill>
            <a:schemeClr val="tx1"/>
          </a:solidFill>
          <a:latin typeface="Roboto Light"/>
          <a:ea typeface="+mn-ea"/>
          <a:cs typeface="Roboto Light"/>
        </a:defRPr>
      </a:lvl1pPr>
      <a:lvl2pPr marL="635508" indent="-256032" algn="l" defTabSz="4572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Font typeface="Arial"/>
        <a:buChar char="•"/>
        <a:defRPr lang="en-US" sz="2000" b="0" i="0" kern="1200" spc="10" baseline="0" dirty="0" smtClean="0">
          <a:solidFill>
            <a:schemeClr val="tx1"/>
          </a:solidFill>
          <a:latin typeface="Roboto Light"/>
          <a:ea typeface="+mn-ea"/>
          <a:cs typeface="Roboto Light"/>
        </a:defRPr>
      </a:lvl2pPr>
      <a:lvl3pPr marL="982980" indent="-228600" algn="l" defTabSz="4572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Font typeface="Arial"/>
        <a:buChar char="•"/>
        <a:defRPr lang="en-US" sz="1800" b="0" i="0" kern="1200" spc="10" baseline="0" dirty="0" smtClean="0">
          <a:solidFill>
            <a:schemeClr val="tx1"/>
          </a:solidFill>
          <a:latin typeface="Roboto Light"/>
          <a:ea typeface="+mn-ea"/>
          <a:cs typeface="Roboto Light"/>
        </a:defRPr>
      </a:lvl3pPr>
      <a:lvl4pPr marL="1209294" indent="-219456" algn="l" defTabSz="4572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bg2"/>
        </a:buClr>
        <a:buFont typeface="Arial"/>
        <a:buChar char="•"/>
        <a:defRPr lang="en-US" sz="1600" b="0" i="0" kern="1200" spc="10" baseline="0" dirty="0" smtClean="0">
          <a:solidFill>
            <a:schemeClr val="tx1"/>
          </a:solidFill>
          <a:latin typeface="Roboto Light"/>
          <a:ea typeface="+mn-ea"/>
          <a:cs typeface="Roboto Light"/>
        </a:defRPr>
      </a:lvl4pPr>
      <a:lvl5pPr marL="1691640" indent="-182880" algn="l" defTabSz="457200" rtl="0" eaLnBrk="1" latinLnBrk="0" hangingPunct="1">
        <a:lnSpc>
          <a:spcPts val="2500"/>
        </a:lnSpc>
        <a:spcBef>
          <a:spcPts val="1000"/>
        </a:spcBef>
        <a:spcAft>
          <a:spcPts val="0"/>
        </a:spcAft>
        <a:buClr>
          <a:srgbClr val="BE4200"/>
        </a:buClr>
        <a:buFont typeface="Arial"/>
        <a:buChar char="•"/>
        <a:defRPr sz="1800" kern="1200" spc="10">
          <a:solidFill>
            <a:schemeClr val="tx1"/>
          </a:solidFill>
          <a:latin typeface="Roboto Regular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stax.com/dev/blog/tracing-in-cassandra-1-2" TargetMode="Externa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951" y="1285765"/>
            <a:ext cx="7772400" cy="684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dirty="0" smtClean="0"/>
              <a:t>Cassandra and </a:t>
            </a:r>
            <a:r>
              <a:rPr lang="en-US" sz="3200" dirty="0" err="1" smtClean="0"/>
              <a:t>Modelling</a:t>
            </a:r>
            <a:r>
              <a:rPr lang="en-US" sz="3200" dirty="0" smtClean="0"/>
              <a:t> Basics</a:t>
            </a:r>
            <a:endParaRPr lang="en-US" sz="3200" dirty="0">
              <a:latin typeface="Roboto Light"/>
              <a:cs typeface="Roboto Ligh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338873"/>
            <a:ext cx="6824479" cy="1281795"/>
          </a:xfrm>
        </p:spPr>
        <p:txBody>
          <a:bodyPr/>
          <a:lstStyle/>
          <a:p>
            <a:r>
              <a:rPr lang="en-US" sz="1400" b="1" dirty="0" smtClean="0">
                <a:latin typeface="Courier"/>
                <a:cs typeface="Courier"/>
              </a:rPr>
              <a:t>SELECT</a:t>
            </a:r>
            <a:r>
              <a:rPr lang="en-US" sz="1400" dirty="0" smtClean="0">
                <a:latin typeface="Courier"/>
                <a:cs typeface="Courier"/>
              </a:rPr>
              <a:t> * FROM presenters WHERE name = ‘Hayato Shimizu’;</a:t>
            </a:r>
            <a:endParaRPr lang="en-US" sz="1400" b="1" dirty="0" smtClean="0">
              <a:latin typeface="Courier"/>
              <a:cs typeface="Courier"/>
            </a:endParaRPr>
          </a:p>
          <a:p>
            <a:endParaRPr lang="en-US" sz="1400" dirty="0"/>
          </a:p>
          <a:p>
            <a:r>
              <a:rPr lang="en-US" sz="1400" dirty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urier"/>
                <a:cs typeface="Courier"/>
              </a:rPr>
              <a:t>name</a:t>
            </a:r>
            <a:r>
              <a:rPr lang="en-US" sz="1400" dirty="0" smtClean="0">
                <a:solidFill>
                  <a:srgbClr val="FF6600"/>
                </a:solidFill>
                <a:latin typeface="Courier"/>
                <a:cs typeface="Courier"/>
              </a:rPr>
              <a:t>           </a:t>
            </a:r>
            <a:r>
              <a:rPr lang="en-US" sz="1400" dirty="0" smtClean="0">
                <a:latin typeface="Courier"/>
                <a:cs typeface="Courier"/>
              </a:rPr>
              <a:t>| </a:t>
            </a:r>
            <a:r>
              <a:rPr lang="en-US" sz="1400" dirty="0" smtClean="0">
                <a:solidFill>
                  <a:srgbClr val="FADECB"/>
                </a:solidFill>
                <a:latin typeface="Courier"/>
                <a:cs typeface="Courier"/>
              </a:rPr>
              <a:t>title</a:t>
            </a:r>
            <a:r>
              <a:rPr lang="en-US" sz="1400" dirty="0" smtClean="0">
                <a:solidFill>
                  <a:srgbClr val="FF6600"/>
                </a:solidFill>
                <a:latin typeface="Courier"/>
                <a:cs typeface="Courier"/>
              </a:rPr>
              <a:t>            </a:t>
            </a:r>
            <a:r>
              <a:rPr lang="en-US" sz="1400" dirty="0" smtClean="0">
                <a:solidFill>
                  <a:srgbClr val="FF6600"/>
                </a:solidFill>
                <a:latin typeface="Courier"/>
                <a:cs typeface="Courier"/>
              </a:rPr>
              <a:t>        </a:t>
            </a:r>
            <a:r>
              <a:rPr lang="en-US" sz="1400" dirty="0" smtClean="0">
                <a:latin typeface="Courier"/>
                <a:cs typeface="Courier"/>
              </a:rPr>
              <a:t>| </a:t>
            </a:r>
            <a:r>
              <a:rPr lang="en-US" sz="1400" dirty="0" smtClean="0">
                <a:solidFill>
                  <a:srgbClr val="FADECB"/>
                </a:solidFill>
                <a:latin typeface="Courier"/>
                <a:cs typeface="Courier"/>
              </a:rPr>
              <a:t>company</a:t>
            </a:r>
            <a:r>
              <a:rPr lang="en-US" sz="1400" dirty="0" smtClean="0">
                <a:solidFill>
                  <a:srgbClr val="FF6600"/>
                </a:solidFill>
                <a:latin typeface="Courier"/>
                <a:cs typeface="Courier"/>
              </a:rPr>
              <a:t>  </a:t>
            </a:r>
            <a:r>
              <a:rPr lang="en-US" sz="1400" dirty="0" smtClean="0">
                <a:latin typeface="Courier"/>
                <a:cs typeface="Courier"/>
              </a:rPr>
              <a:t>| </a:t>
            </a:r>
            <a:r>
              <a:rPr lang="en-US" sz="1400" dirty="0" smtClean="0">
                <a:solidFill>
                  <a:srgbClr val="FADECB"/>
                </a:solidFill>
                <a:latin typeface="Courier"/>
                <a:cs typeface="Courier"/>
              </a:rPr>
              <a:t>area</a:t>
            </a:r>
            <a:endParaRPr lang="en-US" sz="1400" dirty="0">
              <a:solidFill>
                <a:srgbClr val="FADECB"/>
              </a:solidFill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---------</a:t>
            </a:r>
            <a:r>
              <a:rPr lang="en-US" sz="1400" dirty="0" smtClean="0">
                <a:latin typeface="Courier"/>
                <a:cs typeface="Courier"/>
              </a:rPr>
              <a:t>-------</a:t>
            </a:r>
            <a:r>
              <a:rPr lang="en-US" sz="1400" dirty="0">
                <a:latin typeface="Courier"/>
                <a:cs typeface="Courier"/>
              </a:rPr>
              <a:t>+---------</a:t>
            </a:r>
            <a:r>
              <a:rPr lang="en-US" sz="1400" dirty="0" smtClean="0">
                <a:latin typeface="Courier"/>
                <a:cs typeface="Courier"/>
              </a:rPr>
              <a:t>--</a:t>
            </a:r>
            <a:r>
              <a:rPr lang="en-US" sz="1400" dirty="0">
                <a:latin typeface="Courier"/>
                <a:cs typeface="Courier"/>
              </a:rPr>
              <a:t>----</a:t>
            </a:r>
            <a:r>
              <a:rPr lang="en-US" sz="1400" dirty="0" smtClean="0">
                <a:latin typeface="Courier"/>
                <a:cs typeface="Courier"/>
              </a:rPr>
              <a:t>-------</a:t>
            </a:r>
            <a:r>
              <a:rPr lang="en-US" sz="1400" dirty="0">
                <a:latin typeface="Courier"/>
                <a:cs typeface="Courier"/>
              </a:rPr>
              <a:t>--</a:t>
            </a:r>
            <a:r>
              <a:rPr lang="en-US" sz="1400" dirty="0" smtClean="0">
                <a:latin typeface="Courier"/>
                <a:cs typeface="Courier"/>
              </a:rPr>
              <a:t>--+-</a:t>
            </a:r>
            <a:r>
              <a:rPr lang="en-US" sz="1400" dirty="0">
                <a:latin typeface="Courier"/>
                <a:cs typeface="Courier"/>
              </a:rPr>
              <a:t>--------</a:t>
            </a:r>
            <a:r>
              <a:rPr lang="en-US" sz="1400" dirty="0" smtClean="0">
                <a:latin typeface="Courier"/>
                <a:cs typeface="Courier"/>
              </a:rPr>
              <a:t>-+-</a:t>
            </a:r>
            <a:r>
              <a:rPr lang="en-US" sz="1400" dirty="0">
                <a:latin typeface="Courier"/>
                <a:cs typeface="Courier"/>
              </a:rPr>
              <a:t>----</a:t>
            </a:r>
            <a:r>
              <a:rPr lang="en-US" sz="1400" dirty="0" smtClean="0">
                <a:latin typeface="Courier"/>
                <a:cs typeface="Courier"/>
              </a:rPr>
              <a:t>-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urier"/>
                <a:cs typeface="Courier"/>
              </a:rPr>
              <a:t>Hayato Shimizu </a:t>
            </a:r>
            <a:r>
              <a:rPr lang="en-US" sz="1400" dirty="0">
                <a:latin typeface="Courier"/>
                <a:cs typeface="Courier"/>
              </a:rPr>
              <a:t>| 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urier"/>
                <a:cs typeface="Courier"/>
              </a:rPr>
              <a:t>Solutions 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urier"/>
                <a:cs typeface="Courier"/>
              </a:rPr>
              <a:t>Architect Lead </a:t>
            </a:r>
            <a:r>
              <a:rPr lang="en-US" sz="1400" dirty="0" smtClean="0">
                <a:latin typeface="Courier"/>
                <a:cs typeface="Courier"/>
              </a:rPr>
              <a:t>| 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urier"/>
                <a:cs typeface="Courier"/>
              </a:rPr>
              <a:t>DataStax</a:t>
            </a:r>
            <a:r>
              <a:rPr lang="en-US" sz="1400" dirty="0" smtClean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400" dirty="0">
                <a:latin typeface="Courier"/>
                <a:cs typeface="Courier"/>
              </a:rPr>
              <a:t>| </a:t>
            </a:r>
            <a:r>
              <a:rPr lang="en-US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urier"/>
                <a:cs typeface="Courier"/>
              </a:rPr>
              <a:t>EMEA</a:t>
            </a:r>
            <a:endParaRPr lang="en-US" sz="1400" dirty="0">
              <a:solidFill>
                <a:schemeClr val="accent3">
                  <a:lumMod val="20000"/>
                  <a:lumOff val="80000"/>
                </a:schemeClr>
              </a:solidFill>
              <a:latin typeface="Courier"/>
              <a:cs typeface="Couri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586" y="3842534"/>
            <a:ext cx="4979359" cy="12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1450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Path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WritePa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12" y="1055315"/>
            <a:ext cx="7292828" cy="32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7454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 Path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 descr="Native_OffHe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98" y="803161"/>
            <a:ext cx="6651842" cy="41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2248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85004" y="1797407"/>
            <a:ext cx="5124051" cy="1166108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/>
              <a:t>CQL3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34444504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CQL3?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Excellent language for modelling data structures</a:t>
            </a:r>
          </a:p>
          <a:p>
            <a:r>
              <a:rPr lang="en-GB" dirty="0" smtClean="0"/>
              <a:t>Usability</a:t>
            </a:r>
          </a:p>
          <a:p>
            <a:r>
              <a:rPr lang="en-GB" dirty="0" smtClean="0"/>
              <a:t>Readability</a:t>
            </a:r>
          </a:p>
          <a:p>
            <a:r>
              <a:rPr lang="en-GB" dirty="0" smtClean="0"/>
              <a:t>Familiarity</a:t>
            </a:r>
          </a:p>
          <a:p>
            <a:r>
              <a:rPr lang="en-GB" dirty="0" smtClean="0"/>
              <a:t>Programming </a:t>
            </a:r>
            <a:r>
              <a:rPr lang="en-GB" dirty="0"/>
              <a:t>l</a:t>
            </a:r>
            <a:r>
              <a:rPr lang="en-GB" dirty="0" smtClean="0"/>
              <a:t>anguage agnostic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>
                <a:ea typeface="ＭＳ Ｐゴシック" charset="0"/>
              </a:rPr>
              <a:t>DataStax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414" y="2637748"/>
            <a:ext cx="4233685" cy="237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8665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Apache Thrift, Hector, </a:t>
            </a:r>
            <a:r>
              <a:rPr lang="en-GB" dirty="0" err="1" smtClean="0"/>
              <a:t>Astyanax</a:t>
            </a:r>
            <a:r>
              <a:rPr lang="en-GB" dirty="0"/>
              <a:t> </a:t>
            </a:r>
            <a:r>
              <a:rPr lang="en-GB" dirty="0" smtClean="0"/>
              <a:t>days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274" y="816886"/>
            <a:ext cx="8232447" cy="3865342"/>
          </a:xfrm>
        </p:spPr>
        <p:txBody>
          <a:bodyPr/>
          <a:lstStyle/>
          <a:p>
            <a:pPr marL="0" indent="0">
              <a:buNone/>
            </a:pPr>
            <a:r>
              <a:rPr lang="en-GB" sz="800" dirty="0">
                <a:latin typeface="Courier"/>
                <a:cs typeface="Courier"/>
              </a:rPr>
              <a:t>Column col </a:t>
            </a:r>
            <a:r>
              <a:rPr lang="en-GB" sz="800" dirty="0" smtClean="0">
                <a:latin typeface="Courier"/>
                <a:cs typeface="Courier"/>
              </a:rPr>
              <a:t>= </a:t>
            </a:r>
            <a:r>
              <a:rPr lang="en-GB" sz="800" b="1" dirty="0">
                <a:latin typeface="Courier"/>
                <a:cs typeface="Courier"/>
              </a:rPr>
              <a:t>new</a:t>
            </a:r>
            <a:r>
              <a:rPr lang="en-GB" sz="800" dirty="0">
                <a:latin typeface="Courier"/>
                <a:cs typeface="Courier"/>
              </a:rPr>
              <a:t> Column(</a:t>
            </a:r>
            <a:r>
              <a:rPr lang="en-GB" sz="800" dirty="0" err="1">
                <a:latin typeface="Courier"/>
                <a:cs typeface="Courier"/>
              </a:rPr>
              <a:t>ByteBuffer.wrap</a:t>
            </a:r>
            <a:r>
              <a:rPr lang="en-GB" sz="800" dirty="0" smtClean="0">
                <a:latin typeface="Courier"/>
                <a:cs typeface="Courier"/>
              </a:rPr>
              <a:t>(</a:t>
            </a:r>
            <a:r>
              <a:rPr lang="en-GB" sz="800" dirty="0">
                <a:latin typeface="Courier"/>
                <a:cs typeface="Courier"/>
              </a:rPr>
              <a:t>"</a:t>
            </a:r>
            <a:r>
              <a:rPr lang="en-GB" sz="800" dirty="0" smtClean="0">
                <a:latin typeface="Courier"/>
                <a:cs typeface="Courier"/>
              </a:rPr>
              <a:t>product"</a:t>
            </a:r>
            <a:r>
              <a:rPr lang="en-GB" sz="800" dirty="0">
                <a:latin typeface="Courier"/>
                <a:cs typeface="Courier"/>
              </a:rPr>
              <a:t>.</a:t>
            </a:r>
            <a:r>
              <a:rPr lang="en-GB" sz="800" dirty="0" err="1">
                <a:latin typeface="Courier"/>
                <a:cs typeface="Courier"/>
              </a:rPr>
              <a:t>getBytes</a:t>
            </a:r>
            <a:r>
              <a:rPr lang="en-GB" sz="800" dirty="0">
                <a:latin typeface="Courier"/>
                <a:cs typeface="Courier"/>
              </a:rPr>
              <a:t>())));</a:t>
            </a:r>
          </a:p>
          <a:p>
            <a:pPr marL="0" indent="0">
              <a:buNone/>
            </a:pPr>
            <a:r>
              <a:rPr lang="en-GB" sz="800" dirty="0" err="1" smtClean="0">
                <a:latin typeface="Courier"/>
                <a:cs typeface="Courier"/>
              </a:rPr>
              <a:t>col.setValue</a:t>
            </a:r>
            <a:r>
              <a:rPr lang="en-GB" sz="800" dirty="0" smtClean="0">
                <a:latin typeface="Courier"/>
                <a:cs typeface="Courier"/>
              </a:rPr>
              <a:t>(</a:t>
            </a:r>
            <a:r>
              <a:rPr lang="en-GB" sz="800" dirty="0" err="1">
                <a:latin typeface="Courier"/>
                <a:cs typeface="Courier"/>
              </a:rPr>
              <a:t>ByteBuffer.wrap</a:t>
            </a:r>
            <a:r>
              <a:rPr lang="en-GB" sz="800" dirty="0" smtClean="0">
                <a:latin typeface="Courier"/>
                <a:cs typeface="Courier"/>
              </a:rPr>
              <a:t>(</a:t>
            </a:r>
            <a:r>
              <a:rPr lang="en-GB" sz="800" dirty="0">
                <a:latin typeface="Courier"/>
                <a:cs typeface="Courier"/>
              </a:rPr>
              <a:t>"</a:t>
            </a:r>
            <a:r>
              <a:rPr lang="en-GB" sz="800" dirty="0" smtClean="0">
                <a:latin typeface="Courier"/>
                <a:cs typeface="Courier"/>
              </a:rPr>
              <a:t>phone"</a:t>
            </a:r>
            <a:r>
              <a:rPr lang="en-GB" sz="800" dirty="0">
                <a:latin typeface="Courier"/>
                <a:cs typeface="Courier"/>
              </a:rPr>
              <a:t>.getBytes());</a:t>
            </a:r>
          </a:p>
          <a:p>
            <a:pPr marL="0" indent="0">
              <a:buNone/>
            </a:pPr>
            <a:r>
              <a:rPr lang="en-GB" sz="800" dirty="0" err="1">
                <a:latin typeface="Courier"/>
                <a:cs typeface="Courier"/>
              </a:rPr>
              <a:t>col.setTimestamp</a:t>
            </a:r>
            <a:r>
              <a:rPr lang="en-GB" sz="800" dirty="0">
                <a:latin typeface="Courier"/>
                <a:cs typeface="Courier"/>
              </a:rPr>
              <a:t>(</a:t>
            </a:r>
            <a:r>
              <a:rPr lang="en-GB" sz="800" dirty="0" err="1">
                <a:latin typeface="Courier"/>
                <a:cs typeface="Courier"/>
              </a:rPr>
              <a:t>System.currentTimeMillis</a:t>
            </a:r>
            <a:r>
              <a:rPr lang="en-GB" sz="800" dirty="0">
                <a:latin typeface="Courier"/>
                <a:cs typeface="Courier"/>
              </a:rPr>
              <a:t>());</a:t>
            </a:r>
          </a:p>
          <a:p>
            <a:pPr marL="0" indent="0">
              <a:buNone/>
            </a:pPr>
            <a:endParaRPr lang="en-GB" sz="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800" dirty="0" err="1">
                <a:latin typeface="Courier"/>
                <a:cs typeface="Courier"/>
              </a:rPr>
              <a:t>ColumnOrSuperColumn</a:t>
            </a:r>
            <a:r>
              <a:rPr lang="en-GB" sz="800" dirty="0">
                <a:latin typeface="Courier"/>
                <a:cs typeface="Courier"/>
              </a:rPr>
              <a:t> c = </a:t>
            </a:r>
            <a:r>
              <a:rPr lang="en-GB" sz="800" b="1" dirty="0">
                <a:latin typeface="Courier"/>
                <a:cs typeface="Courier"/>
              </a:rPr>
              <a:t>new</a:t>
            </a:r>
            <a:r>
              <a:rPr lang="en-GB" sz="800" dirty="0">
                <a:latin typeface="Courier"/>
                <a:cs typeface="Courier"/>
              </a:rPr>
              <a:t> </a:t>
            </a:r>
            <a:r>
              <a:rPr lang="en-GB" sz="800" dirty="0" err="1">
                <a:latin typeface="Courier"/>
                <a:cs typeface="Courier"/>
              </a:rPr>
              <a:t>ColumnOrSuperColumn</a:t>
            </a:r>
            <a:r>
              <a:rPr lang="en-GB" sz="800" dirty="0">
                <a:latin typeface="Courier"/>
                <a:cs typeface="Courier"/>
              </a:rPr>
              <a:t>();</a:t>
            </a:r>
          </a:p>
          <a:p>
            <a:pPr marL="0" indent="0">
              <a:buNone/>
            </a:pPr>
            <a:r>
              <a:rPr lang="en-GB" sz="800" dirty="0" err="1">
                <a:latin typeface="Courier"/>
                <a:cs typeface="Courier"/>
              </a:rPr>
              <a:t>c.setColumn</a:t>
            </a:r>
            <a:r>
              <a:rPr lang="en-GB" sz="800" dirty="0">
                <a:latin typeface="Courier"/>
                <a:cs typeface="Courier"/>
              </a:rPr>
              <a:t>(col);</a:t>
            </a:r>
          </a:p>
          <a:p>
            <a:pPr marL="0" indent="0">
              <a:buNone/>
            </a:pPr>
            <a:endParaRPr lang="en-GB" sz="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800" dirty="0">
                <a:latin typeface="Courier"/>
                <a:cs typeface="Courier"/>
              </a:rPr>
              <a:t>Mutation m = </a:t>
            </a:r>
            <a:r>
              <a:rPr lang="en-GB" sz="800" b="1" dirty="0">
                <a:latin typeface="Courier"/>
                <a:cs typeface="Courier"/>
              </a:rPr>
              <a:t>new</a:t>
            </a:r>
            <a:r>
              <a:rPr lang="en-GB" sz="800" dirty="0">
                <a:latin typeface="Courier"/>
                <a:cs typeface="Courier"/>
              </a:rPr>
              <a:t> Mutation();</a:t>
            </a:r>
          </a:p>
          <a:p>
            <a:pPr marL="0" indent="0">
              <a:buNone/>
            </a:pPr>
            <a:r>
              <a:rPr lang="en-GB" sz="800" dirty="0" err="1" smtClean="0">
                <a:latin typeface="Courier"/>
                <a:cs typeface="Courier"/>
              </a:rPr>
              <a:t>m.setColumn_or_supercolumn</a:t>
            </a:r>
            <a:r>
              <a:rPr lang="en-GB" sz="800" dirty="0" smtClean="0">
                <a:latin typeface="Courier"/>
                <a:cs typeface="Courier"/>
              </a:rPr>
              <a:t>(c);</a:t>
            </a:r>
            <a:endParaRPr lang="en-GB" sz="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800" dirty="0">
                <a:latin typeface="Courier"/>
                <a:cs typeface="Courier"/>
              </a:rPr>
              <a:t>List&lt;Mutations&gt; </a:t>
            </a:r>
            <a:r>
              <a:rPr lang="en-GB" sz="800" dirty="0" err="1">
                <a:latin typeface="Courier"/>
                <a:cs typeface="Courier"/>
              </a:rPr>
              <a:t>ms</a:t>
            </a:r>
            <a:r>
              <a:rPr lang="en-GB" sz="800" dirty="0">
                <a:latin typeface="Courier"/>
                <a:cs typeface="Courier"/>
              </a:rPr>
              <a:t> = </a:t>
            </a:r>
            <a:r>
              <a:rPr lang="en-GB" sz="800" b="1" dirty="0">
                <a:latin typeface="Courier"/>
                <a:cs typeface="Courier"/>
              </a:rPr>
              <a:t>new</a:t>
            </a:r>
            <a:r>
              <a:rPr lang="en-GB" sz="800" dirty="0">
                <a:latin typeface="Courier"/>
                <a:cs typeface="Courier"/>
              </a:rPr>
              <a:t> </a:t>
            </a:r>
            <a:r>
              <a:rPr lang="en-GB" sz="800" dirty="0" err="1">
                <a:latin typeface="Courier"/>
                <a:cs typeface="Courier"/>
              </a:rPr>
              <a:t>ArrayList</a:t>
            </a:r>
            <a:r>
              <a:rPr lang="en-GB" sz="800" dirty="0">
                <a:latin typeface="Courier"/>
                <a:cs typeface="Courier"/>
              </a:rPr>
              <a:t>&lt;Mutation&gt;();</a:t>
            </a:r>
          </a:p>
          <a:p>
            <a:pPr marL="0" indent="0">
              <a:buNone/>
            </a:pPr>
            <a:r>
              <a:rPr lang="en-GB" sz="800" dirty="0" err="1">
                <a:latin typeface="Courier"/>
                <a:cs typeface="Courier"/>
              </a:rPr>
              <a:t>ms.add</a:t>
            </a:r>
            <a:r>
              <a:rPr lang="en-GB" sz="800" dirty="0">
                <a:latin typeface="Courier"/>
                <a:cs typeface="Courier"/>
              </a:rPr>
              <a:t>(m);</a:t>
            </a:r>
          </a:p>
          <a:p>
            <a:pPr marL="0" indent="0">
              <a:buNone/>
            </a:pPr>
            <a:endParaRPr lang="en-GB" sz="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800" dirty="0">
                <a:latin typeface="Courier"/>
                <a:cs typeface="Courier"/>
              </a:rPr>
              <a:t>Map&lt;String, List&lt;Mutations&gt;&gt; </a:t>
            </a:r>
            <a:r>
              <a:rPr lang="en-GB" sz="800" dirty="0" err="1">
                <a:latin typeface="Courier"/>
                <a:cs typeface="Courier"/>
              </a:rPr>
              <a:t>cf</a:t>
            </a:r>
            <a:r>
              <a:rPr lang="en-GB" sz="800" dirty="0">
                <a:latin typeface="Courier"/>
                <a:cs typeface="Courier"/>
              </a:rPr>
              <a:t> = </a:t>
            </a:r>
            <a:r>
              <a:rPr lang="en-GB" sz="800" b="1" dirty="0">
                <a:latin typeface="Courier"/>
                <a:cs typeface="Courier"/>
              </a:rPr>
              <a:t>new</a:t>
            </a:r>
            <a:r>
              <a:rPr lang="en-GB" sz="800" dirty="0">
                <a:latin typeface="Courier"/>
                <a:cs typeface="Courier"/>
              </a:rPr>
              <a:t> </a:t>
            </a:r>
            <a:r>
              <a:rPr lang="en-GB" sz="800" dirty="0" err="1">
                <a:latin typeface="Courier"/>
                <a:cs typeface="Courier"/>
              </a:rPr>
              <a:t>HashMap</a:t>
            </a:r>
            <a:r>
              <a:rPr lang="en-GB" sz="800" dirty="0">
                <a:latin typeface="Courier"/>
                <a:cs typeface="Courier"/>
              </a:rPr>
              <a:t>&lt;String, List&lt;Mutations&gt;&gt;();</a:t>
            </a:r>
          </a:p>
          <a:p>
            <a:pPr marL="0" indent="0">
              <a:buNone/>
            </a:pPr>
            <a:r>
              <a:rPr lang="en-GB" sz="800" dirty="0" err="1">
                <a:latin typeface="Courier"/>
                <a:cs typeface="Courier"/>
              </a:rPr>
              <a:t>cf.put</a:t>
            </a:r>
            <a:r>
              <a:rPr lang="en-GB" sz="800" dirty="0" smtClean="0">
                <a:latin typeface="Courier"/>
                <a:cs typeface="Courier"/>
              </a:rPr>
              <a:t>(</a:t>
            </a:r>
            <a:r>
              <a:rPr lang="en-GB" sz="800" dirty="0">
                <a:latin typeface="Courier"/>
                <a:cs typeface="Courier"/>
              </a:rPr>
              <a:t>"</a:t>
            </a:r>
            <a:r>
              <a:rPr lang="en-GB" sz="800" dirty="0" smtClean="0">
                <a:latin typeface="Courier"/>
                <a:cs typeface="Courier"/>
              </a:rPr>
              <a:t>products"</a:t>
            </a:r>
            <a:r>
              <a:rPr lang="en-GB" sz="800" dirty="0">
                <a:latin typeface="Courier"/>
                <a:cs typeface="Courier"/>
              </a:rPr>
              <a:t>, m);</a:t>
            </a:r>
          </a:p>
          <a:p>
            <a:pPr marL="0" indent="0">
              <a:buNone/>
            </a:pPr>
            <a:endParaRPr lang="en-GB" sz="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800" dirty="0">
                <a:latin typeface="Courier"/>
                <a:cs typeface="Courier"/>
              </a:rPr>
              <a:t>Map&lt;</a:t>
            </a:r>
            <a:r>
              <a:rPr lang="en-GB" sz="800" dirty="0" err="1">
                <a:latin typeface="Courier"/>
                <a:cs typeface="Courier"/>
              </a:rPr>
              <a:t>ByteBuffer</a:t>
            </a:r>
            <a:r>
              <a:rPr lang="en-GB" sz="800" dirty="0">
                <a:latin typeface="Courier"/>
                <a:cs typeface="Courier"/>
              </a:rPr>
              <a:t>, Map&lt;String, List&lt;Mutation&gt;&gt;&gt; </a:t>
            </a:r>
            <a:r>
              <a:rPr lang="en-GB" sz="800" dirty="0" smtClean="0">
                <a:latin typeface="Courier"/>
                <a:cs typeface="Courier"/>
              </a:rPr>
              <a:t>records = </a:t>
            </a:r>
            <a:r>
              <a:rPr lang="en-GB" sz="800" b="1" dirty="0">
                <a:latin typeface="Courier"/>
                <a:cs typeface="Courier"/>
              </a:rPr>
              <a:t>new</a:t>
            </a:r>
            <a:r>
              <a:rPr lang="en-GB" sz="800" dirty="0">
                <a:latin typeface="Courier"/>
                <a:cs typeface="Courier"/>
              </a:rPr>
              <a:t> </a:t>
            </a:r>
            <a:r>
              <a:rPr lang="en-GB" sz="800" dirty="0" err="1">
                <a:latin typeface="Courier"/>
                <a:cs typeface="Courier"/>
              </a:rPr>
              <a:t>HashMap</a:t>
            </a:r>
            <a:r>
              <a:rPr lang="en-GB" sz="800" dirty="0">
                <a:latin typeface="Courier"/>
                <a:cs typeface="Courier"/>
              </a:rPr>
              <a:t>&lt;</a:t>
            </a:r>
            <a:r>
              <a:rPr lang="en-GB" sz="800" dirty="0" err="1">
                <a:latin typeface="Courier"/>
                <a:cs typeface="Courier"/>
              </a:rPr>
              <a:t>ByteBuffer</a:t>
            </a:r>
            <a:r>
              <a:rPr lang="en-GB" sz="800" dirty="0">
                <a:latin typeface="Courier"/>
                <a:cs typeface="Courier"/>
              </a:rPr>
              <a:t>, Map&lt;String, List&lt;Mutation&gt;&gt;&gt;();</a:t>
            </a:r>
          </a:p>
          <a:p>
            <a:pPr marL="0" indent="0">
              <a:buNone/>
            </a:pPr>
            <a:r>
              <a:rPr lang="en-GB" sz="800" dirty="0" err="1">
                <a:latin typeface="Courier"/>
                <a:cs typeface="Courier"/>
              </a:rPr>
              <a:t>records.put</a:t>
            </a:r>
            <a:r>
              <a:rPr lang="en-GB" sz="800" dirty="0">
                <a:latin typeface="Courier"/>
                <a:cs typeface="Courier"/>
              </a:rPr>
              <a:t>(</a:t>
            </a:r>
            <a:r>
              <a:rPr lang="en-GB" sz="800" dirty="0" err="1">
                <a:latin typeface="Courier"/>
                <a:cs typeface="Courier"/>
              </a:rPr>
              <a:t>ByteBuffer.wrap</a:t>
            </a:r>
            <a:r>
              <a:rPr lang="en-GB" sz="800" dirty="0">
                <a:latin typeface="Courier"/>
                <a:cs typeface="Courier"/>
              </a:rPr>
              <a:t>("key".</a:t>
            </a:r>
            <a:r>
              <a:rPr lang="en-GB" sz="800" dirty="0" err="1">
                <a:latin typeface="Courier"/>
                <a:cs typeface="Courier"/>
              </a:rPr>
              <a:t>getBytes</a:t>
            </a:r>
            <a:r>
              <a:rPr lang="en-GB" sz="800" dirty="0">
                <a:latin typeface="Courier"/>
                <a:cs typeface="Courier"/>
              </a:rPr>
              <a:t>()), </a:t>
            </a:r>
            <a:r>
              <a:rPr lang="en-GB" sz="800" dirty="0" err="1">
                <a:latin typeface="Courier"/>
                <a:cs typeface="Courier"/>
              </a:rPr>
              <a:t>cf</a:t>
            </a:r>
            <a:r>
              <a:rPr lang="en-GB" sz="800" dirty="0">
                <a:latin typeface="Courier"/>
                <a:cs typeface="Courier"/>
              </a:rPr>
              <a:t>)</a:t>
            </a:r>
            <a:r>
              <a:rPr lang="en-GB" sz="800" dirty="0" smtClean="0">
                <a:latin typeface="Courier"/>
                <a:cs typeface="Courier"/>
              </a:rPr>
              <a:t>;</a:t>
            </a:r>
            <a:endParaRPr lang="en-GB" sz="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800" dirty="0" err="1">
                <a:latin typeface="Courier"/>
                <a:cs typeface="Courier"/>
              </a:rPr>
              <a:t>client.batch_mutate</a:t>
            </a:r>
            <a:r>
              <a:rPr lang="en-GB" sz="800" dirty="0">
                <a:latin typeface="Courier"/>
                <a:cs typeface="Courier"/>
              </a:rPr>
              <a:t>(records, </a:t>
            </a:r>
            <a:r>
              <a:rPr lang="en-GB" sz="800" dirty="0" err="1">
                <a:latin typeface="Courier"/>
                <a:cs typeface="Courier"/>
              </a:rPr>
              <a:t>consistencyLevel</a:t>
            </a:r>
            <a:r>
              <a:rPr lang="en-GB" sz="800" dirty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endParaRPr lang="en-GB" sz="800" dirty="0">
              <a:latin typeface="Courier"/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>
                <a:ea typeface="ＭＳ Ｐゴシック" charset="0"/>
              </a:rPr>
              <a:t>DataStax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518" y="730277"/>
            <a:ext cx="2857838" cy="26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4747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CQL3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ourier"/>
                <a:cs typeface="Courier"/>
              </a:rPr>
              <a:t>INSERT INTO products (</a:t>
            </a:r>
            <a:r>
              <a:rPr lang="en-GB" dirty="0" err="1" smtClean="0">
                <a:latin typeface="Courier"/>
                <a:cs typeface="Courier"/>
              </a:rPr>
              <a:t>product_id</a:t>
            </a:r>
            <a:r>
              <a:rPr lang="en-GB" dirty="0" smtClean="0">
                <a:latin typeface="Courier"/>
                <a:cs typeface="Courier"/>
              </a:rPr>
              <a:t>, product)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	</a:t>
            </a:r>
            <a:r>
              <a:rPr lang="en-GB" dirty="0" smtClean="0">
                <a:latin typeface="Courier"/>
                <a:cs typeface="Courier"/>
              </a:rPr>
              <a:t>VALUES (“id12321”, “phone”);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413" y="1650139"/>
            <a:ext cx="5420578" cy="317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9834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CQL Basics – creating a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42" y="816885"/>
            <a:ext cx="8716379" cy="3924447"/>
          </a:xfrm>
        </p:spPr>
        <p:txBody>
          <a:bodyPr/>
          <a:lstStyle/>
          <a:p>
            <a:pPr marL="0" indent="0">
              <a:lnSpc>
                <a:spcPct val="50000"/>
              </a:lnSpc>
              <a:buNone/>
            </a:pPr>
            <a:r>
              <a:rPr lang="en-US" sz="1200" dirty="0">
                <a:latin typeface="Courier"/>
                <a:cs typeface="Courier"/>
              </a:rPr>
              <a:t> CREATE TABLE cities (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>
                <a:latin typeface="Courier"/>
                <a:cs typeface="Courier"/>
              </a:rPr>
              <a:t>    </a:t>
            </a:r>
            <a:r>
              <a:rPr lang="en-US" sz="1200" dirty="0" err="1">
                <a:latin typeface="Courier"/>
                <a:cs typeface="Courier"/>
              </a:rPr>
              <a:t>city_name</a:t>
            </a:r>
            <a:r>
              <a:rPr lang="en-US" sz="1200" dirty="0">
                <a:latin typeface="Courier"/>
                <a:cs typeface="Courier"/>
              </a:rPr>
              <a:t>   </a:t>
            </a:r>
            <a:r>
              <a:rPr lang="en-US" sz="1200" dirty="0" err="1">
                <a:latin typeface="Courier"/>
                <a:cs typeface="Courier"/>
              </a:rPr>
              <a:t>varchar</a:t>
            </a:r>
            <a:r>
              <a:rPr lang="en-US" sz="1200" dirty="0">
                <a:latin typeface="Courier"/>
                <a:cs typeface="Courier"/>
              </a:rPr>
              <a:t>,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>
                <a:latin typeface="Courier"/>
                <a:cs typeface="Courier"/>
              </a:rPr>
              <a:t>    elevation   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,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>
                <a:latin typeface="Courier"/>
                <a:cs typeface="Courier"/>
              </a:rPr>
              <a:t>    population  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,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>
                <a:latin typeface="Courier"/>
                <a:cs typeface="Courier"/>
              </a:rPr>
              <a:t>    latitude    float,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>
                <a:latin typeface="Courier"/>
                <a:cs typeface="Courier"/>
              </a:rPr>
              <a:t>    longitude   float,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b="1" dirty="0">
                <a:latin typeface="Courier"/>
                <a:cs typeface="Courier"/>
              </a:rPr>
              <a:t>    PRIMARY KEY (</a:t>
            </a:r>
            <a:r>
              <a:rPr lang="en-US" sz="1200" b="1" dirty="0" err="1">
                <a:latin typeface="Courier"/>
                <a:cs typeface="Courier"/>
              </a:rPr>
              <a:t>city_name</a:t>
            </a:r>
            <a:r>
              <a:rPr lang="en-US" sz="1200" b="1" dirty="0">
                <a:latin typeface="Courier"/>
                <a:cs typeface="Courier"/>
              </a:rPr>
              <a:t>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200" dirty="0">
                <a:latin typeface="Courier"/>
                <a:cs typeface="Courier"/>
              </a:rPr>
              <a:t>)</a:t>
            </a:r>
            <a:r>
              <a:rPr lang="en-US" sz="1200" dirty="0" smtClean="0">
                <a:latin typeface="Courier"/>
                <a:cs typeface="Courier"/>
              </a:rPr>
              <a:t>;</a:t>
            </a:r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endParaRPr lang="en-US" dirty="0" smtClean="0"/>
          </a:p>
          <a:p>
            <a:pPr>
              <a:lnSpc>
                <a:spcPct val="50000"/>
              </a:lnSpc>
            </a:pPr>
            <a:r>
              <a:rPr lang="en-US" dirty="0"/>
              <a:t>We can visualize it this way</a:t>
            </a:r>
            <a:r>
              <a:rPr lang="en-US" dirty="0" smtClean="0"/>
              <a:t>: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>
              <a:lnSpc>
                <a:spcPct val="50000"/>
              </a:lnSpc>
            </a:pPr>
            <a:r>
              <a:rPr lang="en-US" dirty="0" err="1" smtClean="0"/>
              <a:t>city_name</a:t>
            </a:r>
            <a:r>
              <a:rPr lang="en-US" dirty="0" smtClean="0"/>
              <a:t> is the partition key</a:t>
            </a:r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>
              <a:lnSpc>
                <a:spcPct val="50000"/>
              </a:lnSpc>
            </a:pPr>
            <a:r>
              <a:rPr lang="en-US" dirty="0" smtClean="0"/>
              <a:t>In this example, the partition key = primary key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Screenshot 2013-12-11 20.25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34" y="3024749"/>
            <a:ext cx="5080000" cy="66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CQL Basics – Composite Primary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The Primary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Key</a:t>
            </a:r>
          </a:p>
          <a:p>
            <a:r>
              <a:rPr lang="en-US" dirty="0"/>
              <a:t>The key uniquely identifies a row</a:t>
            </a:r>
            <a:r>
              <a:rPr lang="en-US" dirty="0" smtClean="0"/>
              <a:t>.</a:t>
            </a:r>
          </a:p>
          <a:p>
            <a:r>
              <a:rPr lang="en-US" dirty="0"/>
              <a:t>A composite primary key consists of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CB6015"/>
                </a:solidFill>
              </a:rPr>
              <a:t>partition key</a:t>
            </a:r>
          </a:p>
          <a:p>
            <a:pPr lvl="1"/>
            <a:r>
              <a:rPr lang="en-US" dirty="0" smtClean="0"/>
              <a:t>One or more </a:t>
            </a:r>
            <a:r>
              <a:rPr lang="en-US" b="1" dirty="0" smtClean="0">
                <a:solidFill>
                  <a:schemeClr val="accent2"/>
                </a:solidFill>
              </a:rPr>
              <a:t>clustering columns</a:t>
            </a:r>
          </a:p>
          <a:p>
            <a:pPr marL="0" indent="0">
              <a:buNone/>
            </a:pPr>
            <a:r>
              <a:rPr lang="en-US" dirty="0" smtClean="0"/>
              <a:t>e.g.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  <a:r>
              <a:rPr lang="en-US" sz="1400" dirty="0" smtClean="0">
                <a:solidFill>
                  <a:srgbClr val="005C72"/>
                </a:solidFill>
                <a:latin typeface="Courier"/>
                <a:cs typeface="Courier"/>
              </a:rPr>
              <a:t>PRIMARY </a:t>
            </a:r>
            <a:r>
              <a:rPr lang="en-US" sz="1400" dirty="0">
                <a:solidFill>
                  <a:srgbClr val="005C72"/>
                </a:solidFill>
                <a:latin typeface="Courier"/>
                <a:cs typeface="Courier"/>
              </a:rPr>
              <a:t>KEY </a:t>
            </a:r>
            <a:r>
              <a:rPr lang="en-US" sz="1400" dirty="0">
                <a:latin typeface="Courier"/>
                <a:cs typeface="Courier"/>
              </a:rPr>
              <a:t>(</a:t>
            </a:r>
            <a:r>
              <a:rPr lang="en-US" sz="1400" dirty="0">
                <a:solidFill>
                  <a:schemeClr val="bg2"/>
                </a:solidFill>
                <a:latin typeface="Courier"/>
                <a:cs typeface="Courier"/>
              </a:rPr>
              <a:t>partition key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>
                <a:solidFill>
                  <a:srgbClr val="DDAE54"/>
                </a:solidFill>
                <a:latin typeface="Courier"/>
                <a:cs typeface="Courier"/>
              </a:rPr>
              <a:t>cluster columns</a:t>
            </a:r>
            <a:r>
              <a:rPr lang="en-US" sz="1400" dirty="0">
                <a:latin typeface="Courier"/>
                <a:cs typeface="Courier"/>
              </a:rPr>
              <a:t>, ...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partition key </a:t>
            </a:r>
            <a:r>
              <a:rPr lang="en-US" dirty="0"/>
              <a:t>determines on which node the partition </a:t>
            </a:r>
            <a:r>
              <a:rPr lang="en-US" dirty="0" smtClean="0"/>
              <a:t>resides</a:t>
            </a:r>
          </a:p>
          <a:p>
            <a:r>
              <a:rPr lang="en-US" dirty="0"/>
              <a:t>Data is ordered in </a:t>
            </a:r>
            <a:r>
              <a:rPr lang="en-US" dirty="0">
                <a:solidFill>
                  <a:srgbClr val="DDAE54"/>
                </a:solidFill>
              </a:rPr>
              <a:t>cluster column </a:t>
            </a:r>
            <a:r>
              <a:rPr lang="en-US" dirty="0"/>
              <a:t>order within the partition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6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CQL Basics – Composite Primary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latin typeface="Courier"/>
                <a:cs typeface="Courier"/>
              </a:rPr>
              <a:t>CREATE TABLE </a:t>
            </a:r>
            <a:r>
              <a:rPr lang="en-US" sz="1600" dirty="0" err="1">
                <a:latin typeface="Courier"/>
                <a:cs typeface="Courier"/>
              </a:rPr>
              <a:t>sporty_league</a:t>
            </a:r>
            <a:r>
              <a:rPr lang="en-US" sz="1600" dirty="0">
                <a:latin typeface="Courier"/>
                <a:cs typeface="Courier"/>
              </a:rPr>
              <a:t> 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latin typeface="Courier"/>
                <a:cs typeface="Courier"/>
              </a:rPr>
              <a:t>   </a:t>
            </a:r>
            <a:r>
              <a:rPr lang="en-US" sz="1600" dirty="0" err="1">
                <a:latin typeface="Courier"/>
                <a:cs typeface="Courier"/>
              </a:rPr>
              <a:t>team_name</a:t>
            </a:r>
            <a:r>
              <a:rPr lang="en-US" sz="1600" dirty="0">
                <a:latin typeface="Courier"/>
                <a:cs typeface="Courier"/>
              </a:rPr>
              <a:t>   </a:t>
            </a:r>
            <a:r>
              <a:rPr lang="en-US" sz="1600" dirty="0" err="1">
                <a:latin typeface="Courier"/>
                <a:cs typeface="Courier"/>
              </a:rPr>
              <a:t>varchar</a:t>
            </a:r>
            <a:r>
              <a:rPr lang="en-US" sz="1600" dirty="0">
                <a:latin typeface="Courier"/>
                <a:cs typeface="Courier"/>
              </a:rPr>
              <a:t>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latin typeface="Courier"/>
                <a:cs typeface="Courier"/>
              </a:rPr>
              <a:t>   </a:t>
            </a:r>
            <a:r>
              <a:rPr lang="en-US" sz="1600" dirty="0" err="1">
                <a:latin typeface="Courier"/>
                <a:cs typeface="Courier"/>
              </a:rPr>
              <a:t>player_name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varchar</a:t>
            </a:r>
            <a:r>
              <a:rPr lang="en-US" sz="1600" dirty="0">
                <a:latin typeface="Courier"/>
                <a:cs typeface="Courier"/>
              </a:rPr>
              <a:t>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latin typeface="Courier"/>
                <a:cs typeface="Courier"/>
              </a:rPr>
              <a:t>   jersey      </a:t>
            </a:r>
            <a:r>
              <a:rPr lang="en-US" sz="1600" dirty="0" err="1">
                <a:latin typeface="Courier"/>
                <a:cs typeface="Courier"/>
              </a:rPr>
              <a:t>int</a:t>
            </a:r>
            <a:r>
              <a:rPr lang="en-US" sz="1600" dirty="0">
                <a:latin typeface="Courier"/>
                <a:cs typeface="Courier"/>
              </a:rPr>
              <a:t>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b="1" dirty="0">
                <a:latin typeface="Courier"/>
                <a:cs typeface="Courier"/>
              </a:rPr>
              <a:t>   PRIMARY KEY (</a:t>
            </a:r>
            <a:r>
              <a:rPr lang="en-US" sz="1600" b="1" dirty="0" err="1">
                <a:latin typeface="Courier"/>
                <a:cs typeface="Courier"/>
              </a:rPr>
              <a:t>team_name</a:t>
            </a:r>
            <a:r>
              <a:rPr lang="en-US" sz="1600" b="1" dirty="0">
                <a:latin typeface="Courier"/>
                <a:cs typeface="Courier"/>
              </a:rPr>
              <a:t>, </a:t>
            </a:r>
            <a:r>
              <a:rPr lang="en-US" sz="1600" b="1" dirty="0" err="1">
                <a:latin typeface="Courier"/>
                <a:cs typeface="Courier"/>
              </a:rPr>
              <a:t>player_name</a:t>
            </a:r>
            <a:r>
              <a:rPr lang="en-US" sz="1600" b="1" dirty="0">
                <a:latin typeface="Courier"/>
                <a:cs typeface="Courier"/>
              </a:rPr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600" dirty="0">
                <a:latin typeface="Courier"/>
                <a:cs typeface="Courier"/>
              </a:rPr>
              <a:t>)</a:t>
            </a:r>
            <a:r>
              <a:rPr lang="en-US" sz="16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 descr="Screenshot 2013-12-11 21.04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67" y="2600905"/>
            <a:ext cx="5435600" cy="22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5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CQL Basics – Simple Select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ourier"/>
                <a:cs typeface="Courier"/>
              </a:rPr>
              <a:t>SELECT * FROM </a:t>
            </a:r>
            <a:r>
              <a:rPr lang="en-US" dirty="0" err="1">
                <a:latin typeface="Courier"/>
                <a:cs typeface="Courier"/>
              </a:rPr>
              <a:t>sporty_league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More </a:t>
            </a:r>
            <a:r>
              <a:rPr lang="en-US" dirty="0" smtClean="0"/>
              <a:t>than </a:t>
            </a:r>
            <a:r>
              <a:rPr lang="en-US" dirty="0"/>
              <a:t>a few rows can be slow. </a:t>
            </a:r>
            <a:r>
              <a:rPr lang="en-US" dirty="0" smtClean="0"/>
              <a:t>(Limited </a:t>
            </a:r>
            <a:r>
              <a:rPr lang="en-US" dirty="0"/>
              <a:t>to 10,000 rows by </a:t>
            </a:r>
            <a:r>
              <a:rPr lang="en-US" dirty="0" smtClean="0"/>
              <a:t>default)</a:t>
            </a:r>
          </a:p>
          <a:p>
            <a:r>
              <a:rPr lang="en-US" dirty="0"/>
              <a:t>Use </a:t>
            </a:r>
            <a:r>
              <a:rPr lang="en-US" b="1" dirty="0"/>
              <a:t>LIMIT</a:t>
            </a:r>
            <a:r>
              <a:rPr lang="en-US" dirty="0"/>
              <a:t> keyword to choose fewer or more rows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Screenshot 2013-12-11 21.09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66" y="1313807"/>
            <a:ext cx="3437466" cy="18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2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Apache Cassandra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Created by </a:t>
            </a:r>
            <a:r>
              <a:rPr lang="en-GB" dirty="0" err="1" smtClean="0"/>
              <a:t>Avinash</a:t>
            </a:r>
            <a:r>
              <a:rPr lang="en-GB" dirty="0" smtClean="0"/>
              <a:t> </a:t>
            </a:r>
            <a:r>
              <a:rPr lang="en-GB" dirty="0" err="1" smtClean="0"/>
              <a:t>Lakshman</a:t>
            </a:r>
            <a:r>
              <a:rPr lang="en-GB" dirty="0" smtClean="0"/>
              <a:t> and </a:t>
            </a:r>
            <a:r>
              <a:rPr lang="en-GB" dirty="0" err="1" smtClean="0"/>
              <a:t>Prashant</a:t>
            </a:r>
            <a:r>
              <a:rPr lang="en-GB" dirty="0" smtClean="0"/>
              <a:t> </a:t>
            </a:r>
            <a:r>
              <a:rPr lang="en-GB" dirty="0" smtClean="0"/>
              <a:t>Malik at Facebook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>
                <a:ea typeface="ＭＳ Ｐゴシック" charset="0"/>
              </a:rPr>
              <a:t>DataStax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81" y="1316811"/>
            <a:ext cx="3108543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Cassandra is:</a:t>
            </a:r>
          </a:p>
          <a:p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A distributed database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Highly scalable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Fault tolerant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High throughput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Network topology aware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Multi-DC Active-Active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Written in Java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65408" y="1316811"/>
            <a:ext cx="32367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Cassandra is not:</a:t>
            </a:r>
          </a:p>
          <a:p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ACID compliant database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A relational database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ANSI SQL compliant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A document database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29288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CQL Basics - Simple Select on </a:t>
            </a:r>
            <a:r>
              <a:rPr lang="en-US" b="1" dirty="0">
                <a:solidFill>
                  <a:schemeClr val="accent3"/>
                </a:solidFill>
              </a:rPr>
              <a:t>Partition Key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4"/>
                </a:solidFill>
              </a:rPr>
              <a:t>Cluster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600" dirty="0">
                <a:latin typeface="Courier"/>
                <a:cs typeface="Courier"/>
              </a:rPr>
              <a:t>SELECT * FROM </a:t>
            </a:r>
            <a:r>
              <a:rPr lang="en-US" sz="1600" dirty="0" err="1">
                <a:latin typeface="Courier"/>
                <a:cs typeface="Courier"/>
              </a:rPr>
              <a:t>sporty_league</a:t>
            </a:r>
            <a:r>
              <a:rPr lang="en-US" sz="1600" dirty="0">
                <a:latin typeface="Courier"/>
                <a:cs typeface="Courier"/>
              </a:rPr>
              <a:t> WHERE </a:t>
            </a:r>
            <a:r>
              <a:rPr lang="en-US" sz="1600" b="1" dirty="0" err="1">
                <a:solidFill>
                  <a:schemeClr val="accent3"/>
                </a:solidFill>
                <a:latin typeface="Courier"/>
                <a:cs typeface="Courier"/>
              </a:rPr>
              <a:t>team_name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= ‘</a:t>
            </a:r>
            <a:r>
              <a:rPr lang="en-US" sz="1600" dirty="0">
                <a:latin typeface="Courier"/>
                <a:cs typeface="Courier"/>
              </a:rPr>
              <a:t>Mighty Mutts’</a:t>
            </a:r>
            <a:r>
              <a:rPr lang="en-US" sz="1600" dirty="0" smtClean="0">
                <a:latin typeface="Courier"/>
                <a:cs typeface="Courier"/>
              </a:rPr>
              <a:t>;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1400" dirty="0">
                <a:latin typeface="Courier"/>
                <a:cs typeface="Courier"/>
              </a:rPr>
              <a:t>SELECT * FROM </a:t>
            </a:r>
            <a:r>
              <a:rPr lang="en-US" sz="1400" dirty="0" err="1">
                <a:latin typeface="Courier"/>
                <a:cs typeface="Courier"/>
              </a:rPr>
              <a:t>sporty_league</a:t>
            </a:r>
            <a:r>
              <a:rPr lang="en-US" sz="1400" dirty="0">
                <a:latin typeface="Courier"/>
                <a:cs typeface="Courier"/>
              </a:rPr>
              <a:t> WHERE </a:t>
            </a:r>
            <a:r>
              <a:rPr lang="en-US" sz="1400" b="1" dirty="0" err="1">
                <a:solidFill>
                  <a:srgbClr val="148C73"/>
                </a:solidFill>
                <a:latin typeface="Courier"/>
                <a:cs typeface="Courier"/>
              </a:rPr>
              <a:t>team_name</a:t>
            </a:r>
            <a:r>
              <a:rPr lang="en-US" sz="1400" dirty="0">
                <a:solidFill>
                  <a:srgbClr val="148C73"/>
                </a:solidFill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= ‘</a:t>
            </a:r>
            <a:r>
              <a:rPr lang="en-US" sz="1400" dirty="0">
                <a:latin typeface="Courier"/>
                <a:cs typeface="Courier"/>
              </a:rPr>
              <a:t>Mighty Mutts’ </a:t>
            </a:r>
            <a:r>
              <a:rPr lang="en-US" sz="1400" dirty="0" smtClean="0">
                <a:latin typeface="Courier"/>
                <a:cs typeface="Courier"/>
              </a:rPr>
              <a:t/>
            </a:r>
            <a:br>
              <a:rPr lang="en-US" sz="1400" dirty="0" smtClean="0">
                <a:latin typeface="Courier"/>
                <a:cs typeface="Courier"/>
              </a:rPr>
            </a:br>
            <a:r>
              <a:rPr lang="en-US" sz="1400" dirty="0" smtClean="0">
                <a:latin typeface="Courier"/>
                <a:cs typeface="Courier"/>
              </a:rPr>
              <a:t>and </a:t>
            </a:r>
            <a:r>
              <a:rPr lang="en-US" sz="1400" b="1" dirty="0" err="1">
                <a:solidFill>
                  <a:schemeClr val="accent4"/>
                </a:solidFill>
                <a:latin typeface="Courier"/>
                <a:cs typeface="Courier"/>
              </a:rPr>
              <a:t>player_name</a:t>
            </a:r>
            <a:r>
              <a:rPr lang="en-US" sz="1400" dirty="0">
                <a:solidFill>
                  <a:schemeClr val="accent4"/>
                </a:solidFill>
                <a:latin typeface="Courier"/>
                <a:cs typeface="Courier"/>
              </a:rPr>
              <a:t> </a:t>
            </a:r>
            <a:r>
              <a:rPr lang="en-US" sz="1400" dirty="0">
                <a:latin typeface="Courier"/>
                <a:cs typeface="Courier"/>
              </a:rPr>
              <a:t>= ‘Lucky’;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Screenshot 2013-12-11 21.13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065" y="1220038"/>
            <a:ext cx="4707467" cy="1309404"/>
          </a:xfrm>
          <a:prstGeom prst="rect">
            <a:avLst/>
          </a:prstGeom>
        </p:spPr>
      </p:pic>
      <p:pic>
        <p:nvPicPr>
          <p:cNvPr id="7" name="Picture 6" descr="Screenshot 2013-12-11 21.14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2" y="3275931"/>
            <a:ext cx="4402667" cy="93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CQL Basics – Insert/Update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I</a:t>
            </a:r>
            <a:r>
              <a:rPr lang="en-US" sz="1800" dirty="0" smtClean="0">
                <a:latin typeface="Courier"/>
                <a:cs typeface="Courier"/>
              </a:rPr>
              <a:t>NSERT </a:t>
            </a:r>
            <a:r>
              <a:rPr lang="en-US" sz="1800" dirty="0">
                <a:latin typeface="Courier"/>
                <a:cs typeface="Courier"/>
              </a:rPr>
              <a:t>INTO </a:t>
            </a:r>
            <a:r>
              <a:rPr lang="en-US" sz="1800" dirty="0" err="1">
                <a:latin typeface="Courier"/>
                <a:cs typeface="Courier"/>
              </a:rPr>
              <a:t>sporty_league</a:t>
            </a:r>
            <a:r>
              <a:rPr lang="en-US" sz="1800" dirty="0">
                <a:latin typeface="Courier"/>
                <a:cs typeface="Courier"/>
              </a:rPr>
              <a:t> (</a:t>
            </a:r>
            <a:r>
              <a:rPr lang="en-US" sz="1800" dirty="0" err="1">
                <a:latin typeface="Courier"/>
                <a:cs typeface="Courier"/>
              </a:rPr>
              <a:t>team_name</a:t>
            </a:r>
            <a:r>
              <a:rPr lang="en-US" sz="1800" dirty="0">
                <a:latin typeface="Courier"/>
                <a:cs typeface="Courier"/>
              </a:rPr>
              <a:t>, </a:t>
            </a:r>
            <a:r>
              <a:rPr lang="en-US" sz="1800" dirty="0" err="1">
                <a:latin typeface="Courier"/>
                <a:cs typeface="Courier"/>
              </a:rPr>
              <a:t>player_name</a:t>
            </a:r>
            <a:r>
              <a:rPr lang="en-US" sz="1800" dirty="0">
                <a:latin typeface="Courier"/>
                <a:cs typeface="Courier"/>
              </a:rPr>
              <a:t>, jersey) VALUES ('Mighty Mutts',’Felix’,90);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CQL Basics - 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 </a:t>
            </a:r>
            <a:r>
              <a:rPr lang="en-US" dirty="0"/>
              <a:t>keys are not ordered, </a:t>
            </a:r>
            <a:r>
              <a:rPr lang="en-US" b="1" dirty="0"/>
              <a:t>but the </a:t>
            </a:r>
            <a:r>
              <a:rPr lang="en-US" b="1" dirty="0" smtClean="0"/>
              <a:t>cluster columns </a:t>
            </a:r>
            <a:r>
              <a:rPr lang="en-US" b="1" dirty="0"/>
              <a:t>are</a:t>
            </a:r>
            <a:r>
              <a:rPr lang="en-US" dirty="0" smtClean="0"/>
              <a:t>.</a:t>
            </a:r>
          </a:p>
          <a:p>
            <a:r>
              <a:rPr lang="en-US" dirty="0"/>
              <a:t>However, you can only order by a column if it</a:t>
            </a:r>
            <a:r>
              <a:rPr lang="fr-FR" dirty="0"/>
              <a:t>’</a:t>
            </a:r>
            <a:r>
              <a:rPr lang="en-US" dirty="0"/>
              <a:t>s a cluster column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Data will returned by default in the order of the clustering column.</a:t>
            </a:r>
          </a:p>
          <a:p>
            <a:r>
              <a:rPr lang="en-US" dirty="0" smtClean="0"/>
              <a:t>You can also use the ORDER BY keyword – but </a:t>
            </a:r>
            <a:r>
              <a:rPr lang="en-US" b="1" dirty="0" smtClean="0"/>
              <a:t>only</a:t>
            </a:r>
            <a:r>
              <a:rPr lang="en-US" dirty="0" smtClean="0"/>
              <a:t> on the clustering column!</a:t>
            </a:r>
          </a:p>
          <a:p>
            <a:pPr marL="0" indent="0">
              <a:buNone/>
            </a:pPr>
            <a:endParaRPr lang="en-US" dirty="0" smtClean="0"/>
          </a:p>
          <a:p>
            <a:pPr marL="379476" lvl="1" indent="0">
              <a:buNone/>
            </a:pPr>
            <a:r>
              <a:rPr lang="en-US" sz="1400" dirty="0" smtClean="0">
                <a:latin typeface="Courier"/>
                <a:cs typeface="Courier"/>
              </a:rPr>
              <a:t>SELECT * FROM </a:t>
            </a:r>
            <a:r>
              <a:rPr lang="en-US" sz="1400" dirty="0" err="1" smtClean="0">
                <a:latin typeface="Courier"/>
                <a:cs typeface="Courier"/>
              </a:rPr>
              <a:t>sporty_league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  <a:br>
              <a:rPr lang="en-US" sz="1400" dirty="0" smtClean="0">
                <a:latin typeface="Courier"/>
                <a:cs typeface="Courier"/>
              </a:rPr>
            </a:br>
            <a:r>
              <a:rPr lang="en-US" sz="1400" dirty="0" smtClean="0">
                <a:latin typeface="Courier"/>
                <a:cs typeface="Courier"/>
              </a:rPr>
              <a:t>WHERE </a:t>
            </a:r>
            <a:r>
              <a:rPr lang="en-US" sz="1400" dirty="0" err="1" smtClean="0">
                <a:latin typeface="Courier"/>
                <a:cs typeface="Courier"/>
              </a:rPr>
              <a:t>team_name</a:t>
            </a:r>
            <a:r>
              <a:rPr lang="en-US" sz="1400" dirty="0" smtClean="0">
                <a:latin typeface="Courier"/>
                <a:cs typeface="Courier"/>
              </a:rPr>
              <a:t> = ‘Mighty Mutts’ </a:t>
            </a:r>
            <a:br>
              <a:rPr lang="en-US" sz="1400" dirty="0" smtClean="0">
                <a:latin typeface="Courier"/>
                <a:cs typeface="Courier"/>
              </a:rPr>
            </a:br>
            <a:r>
              <a:rPr lang="en-US" sz="1400" dirty="0" smtClean="0">
                <a:latin typeface="Courier"/>
                <a:cs typeface="Courier"/>
              </a:rPr>
              <a:t>ORDER BY </a:t>
            </a:r>
            <a:r>
              <a:rPr lang="en-US" sz="1400" dirty="0" err="1" smtClean="0">
                <a:latin typeface="Courier"/>
                <a:cs typeface="Courier"/>
              </a:rPr>
              <a:t>player_name</a:t>
            </a:r>
            <a:r>
              <a:rPr lang="en-US" sz="1400" dirty="0" smtClean="0">
                <a:latin typeface="Courier"/>
                <a:cs typeface="Courier"/>
              </a:rPr>
              <a:t> DESC;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CQL Basics – Composite Partition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42" y="816886"/>
            <a:ext cx="8716379" cy="4059914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CREATE TABLE cities (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 smtClean="0">
                <a:latin typeface="Courier"/>
                <a:cs typeface="Courier"/>
              </a:rPr>
              <a:t>city_name</a:t>
            </a:r>
            <a:r>
              <a:rPr lang="en-US" sz="1400" dirty="0" smtClean="0">
                <a:latin typeface="Courier"/>
                <a:cs typeface="Courier"/>
              </a:rPr>
              <a:t>   </a:t>
            </a:r>
            <a:r>
              <a:rPr lang="en-US" sz="1400" dirty="0" err="1">
                <a:latin typeface="Courier"/>
                <a:cs typeface="Courier"/>
              </a:rPr>
              <a:t>varchar</a:t>
            </a:r>
            <a:r>
              <a:rPr lang="en-US" sz="1400" dirty="0">
                <a:latin typeface="Courier"/>
                <a:cs typeface="Courier"/>
              </a:rPr>
              <a:t>,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smtClean="0">
                <a:latin typeface="Courier"/>
                <a:cs typeface="Courier"/>
              </a:rPr>
              <a:t>state </a:t>
            </a:r>
            <a:r>
              <a:rPr lang="en-US" sz="1400" dirty="0" err="1" smtClean="0">
                <a:latin typeface="Courier"/>
                <a:cs typeface="Courier"/>
              </a:rPr>
              <a:t>varchar</a:t>
            </a:r>
            <a:r>
              <a:rPr lang="en-US" sz="1400" dirty="0" smtClean="0">
                <a:latin typeface="Courier"/>
                <a:cs typeface="Courier"/>
              </a:rPr>
              <a:t>, elevation float, latitude float, longitude float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population float,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smtClean="0">
                <a:latin typeface="Courier"/>
                <a:cs typeface="Courier"/>
              </a:rPr>
              <a:t>PRIMARY </a:t>
            </a:r>
            <a:r>
              <a:rPr lang="en-US" sz="1400" dirty="0">
                <a:latin typeface="Courier"/>
                <a:cs typeface="Courier"/>
              </a:rPr>
              <a:t>KEY (</a:t>
            </a:r>
            <a:r>
              <a:rPr lang="en-US" sz="1400" b="1" dirty="0">
                <a:solidFill>
                  <a:schemeClr val="bg2"/>
                </a:solidFill>
                <a:latin typeface="Courier"/>
                <a:cs typeface="Courier"/>
              </a:rPr>
              <a:t>(</a:t>
            </a:r>
            <a:r>
              <a:rPr lang="en-US" sz="1400" b="1" dirty="0" err="1">
                <a:solidFill>
                  <a:schemeClr val="bg2"/>
                </a:solidFill>
                <a:latin typeface="Courier"/>
                <a:cs typeface="Courier"/>
              </a:rPr>
              <a:t>city_name,state</a:t>
            </a:r>
            <a:r>
              <a:rPr lang="en-US" sz="1400" b="1" dirty="0">
                <a:solidFill>
                  <a:schemeClr val="bg2"/>
                </a:solidFill>
                <a:latin typeface="Courier"/>
                <a:cs typeface="Courier"/>
              </a:rPr>
              <a:t>)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)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Each city gets it own </a:t>
            </a:r>
            <a:r>
              <a:rPr lang="en-US" dirty="0" smtClean="0"/>
              <a:t>partition!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 descr="Screenshot 2013-12-11 21.43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2" y="2275858"/>
            <a:ext cx="6739467" cy="16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CQL Basics – Performance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</a:t>
            </a:r>
            <a:r>
              <a:rPr lang="en-US" dirty="0"/>
              <a:t>queries are in a single partition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>i.e</a:t>
            </a:r>
            <a:r>
              <a:rPr lang="en-US" dirty="0"/>
              <a:t>. </a:t>
            </a:r>
            <a:r>
              <a:rPr lang="en-US" sz="1400" dirty="0">
                <a:latin typeface="Courier"/>
                <a:cs typeface="Courier"/>
              </a:rPr>
              <a:t>WHERE partition key = &lt;something&gt;</a:t>
            </a:r>
          </a:p>
          <a:p>
            <a:r>
              <a:rPr lang="en-US" dirty="0" smtClean="0"/>
              <a:t>Queries </a:t>
            </a:r>
            <a:r>
              <a:rPr lang="en-US" dirty="0"/>
              <a:t>that span multiple partitions are </a:t>
            </a:r>
            <a:r>
              <a:rPr lang="en-US" b="1" dirty="0">
                <a:solidFill>
                  <a:srgbClr val="FB2D2D"/>
                </a:solidFill>
              </a:rPr>
              <a:t>s-l-o-</a:t>
            </a:r>
            <a:r>
              <a:rPr lang="en-US" b="1" dirty="0" smtClean="0">
                <a:solidFill>
                  <a:srgbClr val="FB2D2D"/>
                </a:solidFill>
              </a:rPr>
              <a:t>w</a:t>
            </a:r>
          </a:p>
          <a:p>
            <a:r>
              <a:rPr lang="en-US" dirty="0"/>
              <a:t>Queries that span multiple cluster columns are </a:t>
            </a:r>
            <a:r>
              <a:rPr lang="en-US" b="1" dirty="0">
                <a:solidFill>
                  <a:srgbClr val="008000"/>
                </a:solidFill>
              </a:rPr>
              <a:t>fast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CQL Basics -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turn on tracing on or off for queries with the TRACING ON | OFF command.</a:t>
            </a:r>
          </a:p>
          <a:p>
            <a:r>
              <a:rPr lang="en-US" dirty="0"/>
              <a:t>This can help you understand what Cassandra is doing and identify any performance problems.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http://www.datastax.com/dev/blog/tracing-in-cassandra-1-2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2" y="2285999"/>
            <a:ext cx="8402743" cy="133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7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CQL Basics – TTL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Expiring Columns, or Time to Live (TTL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600" dirty="0" smtClean="0">
                <a:latin typeface="Courier"/>
                <a:cs typeface="Courier"/>
              </a:rPr>
              <a:t>INSERT </a:t>
            </a:r>
            <a:r>
              <a:rPr lang="en-US" sz="1600" dirty="0">
                <a:latin typeface="Courier"/>
                <a:cs typeface="Courier"/>
              </a:rPr>
              <a:t>INTO users (id, first, last</a:t>
            </a:r>
            <a:r>
              <a:rPr lang="en-US" sz="1600" dirty="0" smtClean="0">
                <a:latin typeface="Courier"/>
                <a:cs typeface="Courier"/>
              </a:rPr>
              <a:t>) VALUES </a:t>
            </a:r>
            <a:r>
              <a:rPr lang="en-US" sz="1600" dirty="0">
                <a:latin typeface="Courier"/>
                <a:cs typeface="Courier"/>
              </a:rPr>
              <a:t>(‘abc123’, ‘</a:t>
            </a:r>
            <a:r>
              <a:rPr lang="en-US" sz="1600" dirty="0" err="1">
                <a:latin typeface="Courier"/>
                <a:cs typeface="Courier"/>
              </a:rPr>
              <a:t>abe</a:t>
            </a:r>
            <a:r>
              <a:rPr lang="en-US" sz="1600" dirty="0">
                <a:latin typeface="Courier"/>
                <a:cs typeface="Courier"/>
              </a:rPr>
              <a:t>’, ‘</a:t>
            </a:r>
            <a:r>
              <a:rPr lang="en-US" sz="1600" dirty="0" err="1">
                <a:latin typeface="Courier"/>
                <a:cs typeface="Courier"/>
              </a:rPr>
              <a:t>lincoln</a:t>
            </a:r>
            <a:r>
              <a:rPr lang="en-US" sz="1600" dirty="0">
                <a:latin typeface="Courier"/>
                <a:cs typeface="Courier"/>
              </a:rPr>
              <a:t>’</a:t>
            </a:r>
            <a:r>
              <a:rPr lang="en-US" sz="1600" dirty="0" smtClean="0">
                <a:latin typeface="Courier"/>
                <a:cs typeface="Courier"/>
              </a:rPr>
              <a:t>) USING </a:t>
            </a:r>
            <a:r>
              <a:rPr lang="en-US" sz="1600" dirty="0">
                <a:latin typeface="Courier"/>
                <a:cs typeface="Courier"/>
              </a:rPr>
              <a:t>TTL 3600;</a:t>
            </a:r>
          </a:p>
          <a:p>
            <a:pPr marL="0" indent="0">
              <a:buNone/>
            </a:pPr>
            <a:r>
              <a:rPr lang="en-US" sz="1600" dirty="0">
                <a:latin typeface="Courier"/>
                <a:cs typeface="Courier"/>
              </a:rPr>
              <a:t>// Expires data in one hour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CQL Basics – Data Types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 descr="Screenshot 2013-12-11 22.05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36" y="623457"/>
            <a:ext cx="3939066" cy="43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0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CQL Basics – Data Types: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42" y="816886"/>
            <a:ext cx="8716379" cy="4189348"/>
          </a:xfrm>
        </p:spPr>
        <p:txBody>
          <a:bodyPr/>
          <a:lstStyle/>
          <a:p>
            <a:r>
              <a:rPr lang="en-US" sz="1500" dirty="0"/>
              <a:t>CQL supports having columns that contain </a:t>
            </a:r>
            <a:r>
              <a:rPr lang="en-US" sz="1500" dirty="0" smtClean="0"/>
              <a:t>collections </a:t>
            </a:r>
            <a:r>
              <a:rPr lang="en-US" sz="1500" dirty="0"/>
              <a:t>of data.</a:t>
            </a:r>
          </a:p>
          <a:p>
            <a:r>
              <a:rPr lang="en-US" sz="1500" dirty="0"/>
              <a:t>The collection types include:</a:t>
            </a:r>
          </a:p>
          <a:p>
            <a:pPr lvl="1"/>
            <a:r>
              <a:rPr lang="en-US" sz="1500" dirty="0"/>
              <a:t>Set, List and Map</a:t>
            </a:r>
            <a:r>
              <a:rPr lang="en-US" sz="1500" dirty="0" smtClean="0"/>
              <a:t>.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r>
              <a:rPr lang="en-US" sz="1500" dirty="0" smtClean="0"/>
              <a:t>These </a:t>
            </a:r>
            <a:r>
              <a:rPr lang="en-US" sz="1500" dirty="0"/>
              <a:t>data types are intended to support the type of 1-to-many relationships that can be modeled in a relational DB e.g. a user has many email addresses</a:t>
            </a:r>
            <a:r>
              <a:rPr lang="en-US" sz="1500" dirty="0" smtClean="0"/>
              <a:t>.</a:t>
            </a:r>
          </a:p>
          <a:p>
            <a:r>
              <a:rPr lang="en-US" sz="1500" dirty="0" smtClean="0"/>
              <a:t>Some performance considerations around collections.</a:t>
            </a:r>
          </a:p>
          <a:p>
            <a:pPr lvl="1"/>
            <a:r>
              <a:rPr lang="en-US" sz="1500" dirty="0" smtClean="0"/>
              <a:t>Often </a:t>
            </a:r>
            <a:r>
              <a:rPr lang="en-US" sz="1500" dirty="0" smtClean="0"/>
              <a:t>more efficient to denormalise further rather than use collections if intending to store lots of data.</a:t>
            </a:r>
          </a:p>
          <a:p>
            <a:pPr lvl="1"/>
            <a:r>
              <a:rPr lang="en-US" sz="1500" b="1" dirty="0" err="1" smtClean="0"/>
              <a:t>Favour</a:t>
            </a:r>
            <a:r>
              <a:rPr lang="en-US" sz="1500" b="1" dirty="0" smtClean="0"/>
              <a:t> sets over list – lists not very </a:t>
            </a:r>
            <a:r>
              <a:rPr lang="en-US" sz="1500" b="1" dirty="0" err="1" smtClean="0"/>
              <a:t>performant</a:t>
            </a:r>
            <a:endParaRPr lang="en-US" sz="15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16062" y="1303867"/>
            <a:ext cx="33244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/>
                <a:cs typeface="Courier"/>
              </a:rPr>
              <a:t>CREATE TABLE </a:t>
            </a:r>
            <a:r>
              <a:rPr lang="en-US" sz="1200" dirty="0" err="1">
                <a:latin typeface="Courier"/>
                <a:cs typeface="Courier"/>
              </a:rPr>
              <a:t>collections_example</a:t>
            </a:r>
            <a:r>
              <a:rPr lang="en-US" sz="1200" dirty="0">
                <a:latin typeface="Courier"/>
                <a:cs typeface="Courier"/>
              </a:rPr>
              <a:t> (</a:t>
            </a:r>
          </a:p>
          <a:p>
            <a:r>
              <a:rPr lang="en-US" sz="1200" dirty="0" smtClean="0">
                <a:latin typeface="Courier"/>
                <a:cs typeface="Courier"/>
              </a:rPr>
              <a:t>	id 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 PRIMARY KEY,</a:t>
            </a:r>
          </a:p>
          <a:p>
            <a:r>
              <a:rPr lang="en-US" sz="1200" dirty="0" smtClean="0">
                <a:latin typeface="Courier"/>
                <a:cs typeface="Courier"/>
              </a:rPr>
              <a:t>	</a:t>
            </a:r>
            <a:r>
              <a:rPr lang="en-US" sz="1200" dirty="0" err="1" smtClean="0">
                <a:latin typeface="Courier"/>
                <a:cs typeface="Courier"/>
              </a:rPr>
              <a:t>set_example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>
                <a:latin typeface="Courier"/>
                <a:cs typeface="Courier"/>
              </a:rPr>
              <a:t>set&lt;text&gt;,</a:t>
            </a:r>
          </a:p>
          <a:p>
            <a:r>
              <a:rPr lang="en-US" sz="1200" dirty="0" smtClean="0">
                <a:latin typeface="Courier"/>
                <a:cs typeface="Courier"/>
              </a:rPr>
              <a:t>	</a:t>
            </a:r>
            <a:r>
              <a:rPr lang="en-US" sz="1200" dirty="0" err="1" smtClean="0">
                <a:latin typeface="Courier"/>
                <a:cs typeface="Courier"/>
              </a:rPr>
              <a:t>list_example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>
                <a:latin typeface="Courier"/>
                <a:cs typeface="Courier"/>
              </a:rPr>
              <a:t>list&lt;text&gt;,</a:t>
            </a:r>
          </a:p>
          <a:p>
            <a:r>
              <a:rPr lang="en-US" sz="1200" dirty="0" smtClean="0">
                <a:latin typeface="Courier"/>
                <a:cs typeface="Courier"/>
              </a:rPr>
              <a:t>	</a:t>
            </a:r>
            <a:r>
              <a:rPr lang="en-US" sz="1200" dirty="0" err="1" smtClean="0">
                <a:latin typeface="Courier"/>
                <a:cs typeface="Courier"/>
              </a:rPr>
              <a:t>map_example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>
                <a:latin typeface="Courier"/>
                <a:cs typeface="Courier"/>
              </a:rPr>
              <a:t>map&lt;</a:t>
            </a:r>
            <a:r>
              <a:rPr lang="en-US" sz="1200" dirty="0" err="1">
                <a:latin typeface="Courier"/>
                <a:cs typeface="Courier"/>
              </a:rPr>
              <a:t>int</a:t>
            </a:r>
            <a:r>
              <a:rPr lang="en-US" sz="1200" dirty="0">
                <a:latin typeface="Courier"/>
                <a:cs typeface="Courier"/>
              </a:rPr>
              <a:t>, text&gt;</a:t>
            </a:r>
          </a:p>
          <a:p>
            <a:r>
              <a:rPr lang="en-US" sz="1200" dirty="0">
                <a:latin typeface="Courier"/>
                <a:cs typeface="Courier"/>
              </a:rPr>
              <a:t>);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95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004" y="1797407"/>
            <a:ext cx="5124051" cy="1166108"/>
          </a:xfrm>
        </p:spPr>
        <p:txBody>
          <a:bodyPr>
            <a:noAutofit/>
          </a:bodyPr>
          <a:lstStyle/>
          <a:p>
            <a:r>
              <a:rPr lang="en-GB" sz="5400" dirty="0" smtClean="0"/>
              <a:t>Data Modelling</a:t>
            </a:r>
            <a:endParaRPr lang="en-GB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>
                <a:ea typeface="ＭＳ Ｐゴシック" charset="0"/>
              </a:rPr>
              <a:t>DataStax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2142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DataStax and Cassandra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defRPr/>
            </a:pPr>
            <a:r>
              <a:rPr lang="en-US" dirty="0" smtClean="0"/>
              <a:t>Founded in 2010 by Jonathan Ellis and Matt </a:t>
            </a:r>
            <a:r>
              <a:rPr lang="en-US" dirty="0" err="1" smtClean="0"/>
              <a:t>Pfeil</a:t>
            </a:r>
            <a:endParaRPr lang="en-US" dirty="0" smtClean="0"/>
          </a:p>
          <a:p>
            <a:pPr lvl="0">
              <a:lnSpc>
                <a:spcPct val="90000"/>
              </a:lnSpc>
              <a:defRPr/>
            </a:pPr>
            <a:r>
              <a:rPr lang="en-US" dirty="0" smtClean="0"/>
              <a:t>80% Apache Cassandra code contribution</a:t>
            </a:r>
          </a:p>
          <a:p>
            <a:pPr lvl="0">
              <a:lnSpc>
                <a:spcPct val="90000"/>
              </a:lnSpc>
              <a:defRPr/>
            </a:pPr>
            <a:r>
              <a:rPr lang="en-US" dirty="0" smtClean="0"/>
              <a:t>Offer commercial support for DataStax Enterprise version of Cassandra</a:t>
            </a:r>
          </a:p>
          <a:p>
            <a:pPr lvl="0">
              <a:lnSpc>
                <a:spcPct val="90000"/>
              </a:lnSpc>
              <a:defRPr/>
            </a:pPr>
            <a:r>
              <a:rPr lang="en-US" dirty="0" smtClean="0"/>
              <a:t>DataStax Enterprise integrates Search and Analytics</a:t>
            </a:r>
          </a:p>
          <a:p>
            <a:pPr lvl="0">
              <a:lnSpc>
                <a:spcPct val="90000"/>
              </a:lnSpc>
              <a:defRPr/>
            </a:pPr>
            <a:r>
              <a:rPr lang="en-US" dirty="0" smtClean="0"/>
              <a:t>Head Quarter in San Francisco Bay area</a:t>
            </a:r>
          </a:p>
          <a:p>
            <a:pPr lvl="0">
              <a:lnSpc>
                <a:spcPct val="90000"/>
              </a:lnSpc>
              <a:defRPr/>
            </a:pPr>
            <a:r>
              <a:rPr lang="en-US" dirty="0" smtClean="0"/>
              <a:t>EMEA office opened in March 2013</a:t>
            </a:r>
          </a:p>
          <a:p>
            <a:pPr lvl="0">
              <a:lnSpc>
                <a:spcPct val="90000"/>
              </a:lnSpc>
              <a:defRPr/>
            </a:pPr>
            <a:endParaRPr lang="en-US" dirty="0" smtClean="0"/>
          </a:p>
          <a:p>
            <a:pPr lvl="0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36340" y="5006234"/>
            <a:ext cx="3979722" cy="155703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>
                <a:ea typeface="ＭＳ Ｐゴシック" charset="0"/>
              </a:rPr>
              <a:t>DataStax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216062" y="5006234"/>
            <a:ext cx="749346" cy="155703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594" y="3167263"/>
            <a:ext cx="2540812" cy="170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0574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Series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42" y="623457"/>
            <a:ext cx="4268527" cy="1957065"/>
          </a:xfrm>
        </p:spPr>
        <p:txBody>
          <a:bodyPr/>
          <a:lstStyle/>
          <a:p>
            <a:pPr marL="0" indent="0">
              <a:buNone/>
            </a:pPr>
            <a:r>
              <a:rPr lang="en-GB" sz="1200" b="1" dirty="0" smtClean="0">
                <a:latin typeface="Courier"/>
                <a:cs typeface="Courier"/>
              </a:rPr>
              <a:t>CREATE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b="1" dirty="0" smtClean="0">
                <a:latin typeface="Courier"/>
                <a:cs typeface="Courier"/>
              </a:rPr>
              <a:t>TABLE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dirty="0" err="1" smtClean="0">
                <a:latin typeface="Courier"/>
                <a:cs typeface="Courier"/>
              </a:rPr>
              <a:t>sensor_data</a:t>
            </a:r>
            <a:r>
              <a:rPr lang="en-GB" sz="1200" dirty="0" smtClean="0">
                <a:latin typeface="Courier"/>
                <a:cs typeface="Courier"/>
              </a:rPr>
              <a:t> (</a:t>
            </a:r>
          </a:p>
          <a:p>
            <a:pPr marL="0" indent="0">
              <a:buNone/>
            </a:pPr>
            <a:r>
              <a:rPr lang="en-GB" sz="1200" dirty="0">
                <a:latin typeface="Courier"/>
                <a:cs typeface="Courier"/>
              </a:rPr>
              <a:t>	</a:t>
            </a:r>
            <a:r>
              <a:rPr lang="en-GB" sz="1200" dirty="0" err="1" smtClean="0">
                <a:latin typeface="Courier"/>
                <a:cs typeface="Courier"/>
              </a:rPr>
              <a:t>sensor_id</a:t>
            </a:r>
            <a:r>
              <a:rPr lang="en-GB" sz="1200" dirty="0">
                <a:latin typeface="Courier"/>
                <a:cs typeface="Courier"/>
              </a:rPr>
              <a:t> </a:t>
            </a:r>
            <a:r>
              <a:rPr lang="en-GB" sz="1200" dirty="0" err="1" smtClean="0">
                <a:latin typeface="Courier"/>
                <a:cs typeface="Courier"/>
              </a:rPr>
              <a:t>int</a:t>
            </a:r>
            <a:r>
              <a:rPr lang="en-GB" sz="1200" dirty="0">
                <a:latin typeface="Courier"/>
                <a:cs typeface="Courier"/>
              </a:rPr>
              <a:t>,</a:t>
            </a:r>
            <a:endParaRPr lang="en-GB" sz="12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200" dirty="0">
                <a:latin typeface="Courier"/>
                <a:cs typeface="Courier"/>
              </a:rPr>
              <a:t>	</a:t>
            </a:r>
            <a:r>
              <a:rPr lang="en-GB" sz="1200" dirty="0" smtClean="0">
                <a:latin typeface="Courier"/>
                <a:cs typeface="Courier"/>
              </a:rPr>
              <a:t>date </a:t>
            </a:r>
            <a:r>
              <a:rPr lang="en-GB" sz="1200" dirty="0" err="1" smtClean="0">
                <a:latin typeface="Courier"/>
                <a:cs typeface="Courier"/>
              </a:rPr>
              <a:t>varchar</a:t>
            </a:r>
            <a:r>
              <a:rPr lang="en-GB" sz="1200" dirty="0">
                <a:latin typeface="Courier"/>
                <a:cs typeface="Courier"/>
              </a:rPr>
              <a:t>,</a:t>
            </a:r>
            <a:endParaRPr lang="en-GB" sz="12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200" dirty="0">
                <a:latin typeface="Courier"/>
                <a:cs typeface="Courier"/>
              </a:rPr>
              <a:t>	</a:t>
            </a:r>
            <a:r>
              <a:rPr lang="en-GB" sz="1200" dirty="0" smtClean="0">
                <a:latin typeface="Courier"/>
                <a:cs typeface="Courier"/>
              </a:rPr>
              <a:t>time </a:t>
            </a:r>
            <a:r>
              <a:rPr lang="en-GB" sz="1200" dirty="0" err="1" smtClean="0">
                <a:latin typeface="Courier"/>
                <a:cs typeface="Courier"/>
              </a:rPr>
              <a:t>timeuuid</a:t>
            </a:r>
            <a:r>
              <a:rPr lang="en-GB" sz="1200" dirty="0">
                <a:latin typeface="Courier"/>
                <a:cs typeface="Courier"/>
              </a:rPr>
              <a:t>,</a:t>
            </a:r>
            <a:endParaRPr lang="en-GB" sz="12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200" dirty="0">
                <a:latin typeface="Courier"/>
                <a:cs typeface="Courier"/>
              </a:rPr>
              <a:t>	</a:t>
            </a:r>
            <a:r>
              <a:rPr lang="en-GB" sz="1200" dirty="0" smtClean="0">
                <a:latin typeface="Courier"/>
                <a:cs typeface="Courier"/>
              </a:rPr>
              <a:t>value </a:t>
            </a:r>
            <a:r>
              <a:rPr lang="en-GB" sz="1200" dirty="0" err="1" smtClean="0">
                <a:latin typeface="Courier"/>
                <a:cs typeface="Courier"/>
              </a:rPr>
              <a:t>int</a:t>
            </a:r>
            <a:r>
              <a:rPr lang="en-GB" sz="1200" dirty="0" smtClean="0">
                <a:latin typeface="Courier"/>
                <a:cs typeface="Courier"/>
              </a:rPr>
              <a:t>,</a:t>
            </a:r>
          </a:p>
          <a:p>
            <a:pPr marL="0" indent="0">
              <a:buNone/>
            </a:pPr>
            <a:r>
              <a:rPr lang="en-GB" sz="1200" dirty="0">
                <a:latin typeface="Courier"/>
                <a:cs typeface="Courier"/>
              </a:rPr>
              <a:t>	</a:t>
            </a:r>
            <a:r>
              <a:rPr lang="en-GB" sz="1200" b="1" dirty="0" smtClean="0">
                <a:latin typeface="Courier"/>
                <a:cs typeface="Courier"/>
              </a:rPr>
              <a:t>PRIMARY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b="1" dirty="0" smtClean="0">
                <a:latin typeface="Courier"/>
                <a:cs typeface="Courier"/>
              </a:rPr>
              <a:t>KEY</a:t>
            </a:r>
            <a:r>
              <a:rPr lang="en-GB" sz="1200" dirty="0" smtClean="0">
                <a:latin typeface="Courier"/>
                <a:cs typeface="Courier"/>
              </a:rPr>
              <a:t> ( (</a:t>
            </a:r>
            <a:r>
              <a:rPr lang="en-GB" sz="1200" dirty="0" err="1" smtClean="0">
                <a:latin typeface="Courier"/>
                <a:cs typeface="Courier"/>
              </a:rPr>
              <a:t>sensor_id</a:t>
            </a:r>
            <a:r>
              <a:rPr lang="en-GB" sz="1200" dirty="0" smtClean="0">
                <a:latin typeface="Courier"/>
                <a:cs typeface="Courier"/>
              </a:rPr>
              <a:t>, date), time)</a:t>
            </a:r>
          </a:p>
          <a:p>
            <a:pPr marL="0" indent="0">
              <a:buNone/>
            </a:pPr>
            <a:r>
              <a:rPr lang="en-GB" sz="1200" dirty="0" smtClean="0">
                <a:latin typeface="Courier"/>
                <a:cs typeface="Courier"/>
              </a:rPr>
              <a:t>) </a:t>
            </a:r>
            <a:r>
              <a:rPr lang="en-GB" sz="1200" b="1" dirty="0" smtClean="0">
                <a:latin typeface="Courier"/>
                <a:cs typeface="Courier"/>
              </a:rPr>
              <a:t>WITH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b="1" dirty="0" smtClean="0">
                <a:latin typeface="Courier"/>
                <a:cs typeface="Courier"/>
              </a:rPr>
              <a:t>CLUSTERING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b="1" dirty="0" smtClean="0">
                <a:latin typeface="Courier"/>
                <a:cs typeface="Courier"/>
              </a:rPr>
              <a:t>ORDER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b="1" dirty="0" smtClean="0">
                <a:latin typeface="Courier"/>
                <a:cs typeface="Courier"/>
              </a:rPr>
              <a:t>BY</a:t>
            </a:r>
            <a:r>
              <a:rPr lang="en-GB" sz="1200" dirty="0" smtClean="0">
                <a:latin typeface="Courier"/>
                <a:cs typeface="Courier"/>
              </a:rPr>
              <a:t> (time </a:t>
            </a:r>
            <a:r>
              <a:rPr lang="en-GB" sz="1200" b="1" dirty="0" smtClean="0">
                <a:latin typeface="Courier"/>
                <a:cs typeface="Courier"/>
              </a:rPr>
              <a:t>DESC</a:t>
            </a:r>
            <a:r>
              <a:rPr lang="en-GB" sz="1200" dirty="0" smtClean="0">
                <a:latin typeface="Courier"/>
                <a:cs typeface="Courier"/>
              </a:rPr>
              <a:t>); </a:t>
            </a:r>
            <a:endParaRPr lang="en-GB" sz="1200" dirty="0">
              <a:latin typeface="Courier"/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42658" y="5006234"/>
            <a:ext cx="3979722" cy="155703"/>
          </a:xfrm>
        </p:spPr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65408" y="623457"/>
            <a:ext cx="3967822" cy="19570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marR="0" indent="-256032" algn="l" defTabSz="4572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E4200"/>
              </a:buClr>
              <a:buSzTx/>
              <a:buFont typeface="Arial"/>
              <a:buChar char="•"/>
              <a:tabLst/>
              <a:defRPr lang="en-US" sz="2000" b="0" i="0" kern="1200" spc="10" baseline="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635508" indent="-256032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lang="en-US" sz="2000" b="0" i="0" kern="1200" spc="10" baseline="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8298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lang="en-US" sz="1800" b="0" i="0" kern="1200" spc="10" baseline="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209294" indent="-219456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lang="en-US" sz="1600" b="0" i="0" kern="1200" spc="10" baseline="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691640" indent="-182880" algn="l" defTabSz="457200" rtl="0" eaLnBrk="1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rgbClr val="BE4200"/>
              </a:buClr>
              <a:buFont typeface="Arial"/>
              <a:buChar char="•"/>
              <a:defRPr sz="1800" kern="1200" spc="10">
                <a:solidFill>
                  <a:schemeClr val="tx1"/>
                </a:solidFill>
                <a:latin typeface="Roboto Regular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200" b="1" dirty="0" smtClean="0">
                <a:latin typeface="Courier"/>
                <a:cs typeface="Courier"/>
              </a:rPr>
              <a:t>INSERT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b="1" dirty="0" smtClean="0">
                <a:latin typeface="Courier"/>
                <a:cs typeface="Courier"/>
              </a:rPr>
              <a:t>INTO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dirty="0" err="1" smtClean="0">
                <a:latin typeface="Courier"/>
                <a:cs typeface="Courier"/>
              </a:rPr>
              <a:t>sensor_data</a:t>
            </a:r>
            <a:endParaRPr lang="en-GB" sz="1200" dirty="0" smtClean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GB" sz="1200" dirty="0" smtClean="0">
                <a:latin typeface="Courier"/>
                <a:cs typeface="Courier"/>
              </a:rPr>
              <a:t>(</a:t>
            </a:r>
            <a:r>
              <a:rPr lang="en-GB" sz="1200" dirty="0" err="1" smtClean="0">
                <a:latin typeface="Courier"/>
                <a:cs typeface="Courier"/>
              </a:rPr>
              <a:t>sensor_id</a:t>
            </a:r>
            <a:r>
              <a:rPr lang="en-GB" sz="1200" dirty="0" smtClean="0">
                <a:latin typeface="Courier"/>
                <a:cs typeface="Courier"/>
              </a:rPr>
              <a:t>, date, time, value)</a:t>
            </a:r>
          </a:p>
          <a:p>
            <a:pPr marL="0" indent="0">
              <a:buNone/>
            </a:pPr>
            <a:r>
              <a:rPr lang="en-GB" sz="1200" b="1" dirty="0" smtClean="0">
                <a:latin typeface="Courier"/>
                <a:cs typeface="Courier"/>
              </a:rPr>
              <a:t>VALUES </a:t>
            </a:r>
            <a:r>
              <a:rPr lang="en-GB" sz="1200" dirty="0" smtClean="0">
                <a:latin typeface="Courier"/>
                <a:cs typeface="Courier"/>
              </a:rPr>
              <a:t>(</a:t>
            </a:r>
          </a:p>
          <a:p>
            <a:pPr marL="0" indent="0">
              <a:buNone/>
            </a:pPr>
            <a:r>
              <a:rPr lang="en-GB" sz="1200" dirty="0">
                <a:latin typeface="Courier"/>
                <a:cs typeface="Courier"/>
              </a:rPr>
              <a:t>	</a:t>
            </a:r>
            <a:r>
              <a:rPr lang="en-GB" sz="1200" dirty="0" smtClean="0">
                <a:latin typeface="Courier"/>
                <a:cs typeface="Courier"/>
              </a:rPr>
              <a:t>1, </a:t>
            </a:r>
            <a:r>
              <a:rPr lang="en-US" sz="1200" dirty="0">
                <a:latin typeface="Courier"/>
                <a:cs typeface="Courier"/>
              </a:rPr>
              <a:t>'</a:t>
            </a:r>
            <a:r>
              <a:rPr lang="en-GB" sz="1200" dirty="0" smtClean="0">
                <a:latin typeface="Courier"/>
                <a:cs typeface="Courier"/>
              </a:rPr>
              <a:t>20130908</a:t>
            </a:r>
            <a:r>
              <a:rPr lang="en-US" sz="1200" dirty="0">
                <a:latin typeface="Courier"/>
                <a:cs typeface="Courier"/>
              </a:rPr>
              <a:t>'</a:t>
            </a:r>
            <a:r>
              <a:rPr lang="en-GB" sz="1200" dirty="0" smtClean="0">
                <a:latin typeface="Courier"/>
                <a:cs typeface="Courier"/>
              </a:rPr>
              <a:t>,</a:t>
            </a:r>
          </a:p>
          <a:p>
            <a:pPr marL="0" indent="0">
              <a:buNone/>
            </a:pPr>
            <a:r>
              <a:rPr lang="nl-NL" sz="1200" dirty="0" smtClean="0">
                <a:latin typeface="Courier"/>
                <a:cs typeface="Courier"/>
              </a:rPr>
              <a:t>	c8d91860</a:t>
            </a:r>
            <a:r>
              <a:rPr lang="nl-NL" sz="1200" dirty="0">
                <a:latin typeface="Courier"/>
                <a:cs typeface="Courier"/>
              </a:rPr>
              <a:t>-1883-11e3-8ffd-</a:t>
            </a:r>
            <a:r>
              <a:rPr lang="nl-NL" sz="1200" dirty="0" smtClean="0">
                <a:latin typeface="Courier"/>
                <a:cs typeface="Courier"/>
              </a:rPr>
              <a:t>0800200c9a66,</a:t>
            </a:r>
          </a:p>
          <a:p>
            <a:pPr marL="0" indent="0">
              <a:buNone/>
            </a:pPr>
            <a:r>
              <a:rPr lang="nl-NL" sz="1200" dirty="0" smtClean="0">
                <a:latin typeface="Courier"/>
                <a:cs typeface="Courier"/>
              </a:rPr>
              <a:t>	432</a:t>
            </a:r>
          </a:p>
          <a:p>
            <a:pPr marL="0" indent="0">
              <a:buNone/>
            </a:pPr>
            <a:r>
              <a:rPr lang="nl-NL" sz="1200" dirty="0" smtClean="0">
                <a:latin typeface="Courier"/>
                <a:cs typeface="Courier"/>
              </a:rPr>
              <a:t>) </a:t>
            </a:r>
            <a:r>
              <a:rPr lang="nl-NL" sz="1200" b="1" dirty="0" smtClean="0">
                <a:latin typeface="Courier"/>
                <a:cs typeface="Courier"/>
              </a:rPr>
              <a:t>USING TTL 604800</a:t>
            </a:r>
            <a:r>
              <a:rPr lang="nl-NL" sz="1200" dirty="0" smtClean="0">
                <a:latin typeface="Courier"/>
                <a:cs typeface="Courier"/>
              </a:rPr>
              <a:t>;</a:t>
            </a:r>
            <a:endParaRPr lang="en-GB" sz="1200" dirty="0">
              <a:latin typeface="Courier"/>
              <a:cs typeface="Couri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637" y="2862413"/>
            <a:ext cx="679837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ourier"/>
                <a:cs typeface="Courier"/>
              </a:rPr>
              <a:t>SELECT</a:t>
            </a:r>
            <a:r>
              <a:rPr lang="en-US" sz="1200" dirty="0" smtClean="0">
                <a:latin typeface="Courier"/>
                <a:cs typeface="Courier"/>
              </a:rPr>
              <a:t> time, value, TTL (value) </a:t>
            </a:r>
            <a:r>
              <a:rPr lang="en-US" sz="1200" b="1" dirty="0" smtClean="0">
                <a:latin typeface="Courier"/>
                <a:cs typeface="Courier"/>
              </a:rPr>
              <a:t>FROM </a:t>
            </a:r>
            <a:r>
              <a:rPr lang="en-US" sz="1200" dirty="0" err="1" smtClean="0">
                <a:latin typeface="Courier"/>
                <a:cs typeface="Courier"/>
              </a:rPr>
              <a:t>sensor_data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b="1" dirty="0" smtClean="0">
                <a:latin typeface="Courier"/>
                <a:cs typeface="Courier"/>
              </a:rPr>
              <a:t>	WHERE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 err="1" smtClean="0">
                <a:latin typeface="Courier"/>
                <a:cs typeface="Courier"/>
              </a:rPr>
              <a:t>sensor_id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>
                <a:latin typeface="Courier"/>
                <a:cs typeface="Courier"/>
              </a:rPr>
              <a:t>= 1 </a:t>
            </a:r>
            <a:r>
              <a:rPr lang="en-US" sz="1200" b="1" dirty="0">
                <a:latin typeface="Courier"/>
                <a:cs typeface="Courier"/>
              </a:rPr>
              <a:t>AND</a:t>
            </a:r>
            <a:r>
              <a:rPr lang="en-US" sz="1200" dirty="0">
                <a:latin typeface="Courier"/>
                <a:cs typeface="Courier"/>
              </a:rPr>
              <a:t> date = '</a:t>
            </a:r>
            <a:r>
              <a:rPr lang="en-US" sz="1200" dirty="0" smtClean="0">
                <a:latin typeface="Courier"/>
                <a:cs typeface="Courier"/>
              </a:rPr>
              <a:t>20130908</a:t>
            </a:r>
            <a:r>
              <a:rPr lang="en-US" sz="1200" dirty="0">
                <a:latin typeface="Courier"/>
                <a:cs typeface="Courier"/>
              </a:rPr>
              <a:t>'</a:t>
            </a:r>
          </a:p>
          <a:p>
            <a:r>
              <a:rPr lang="en-US" sz="1200" b="1" dirty="0" smtClean="0">
                <a:latin typeface="Courier"/>
                <a:cs typeface="Courier"/>
              </a:rPr>
              <a:t>	AND</a:t>
            </a:r>
            <a:r>
              <a:rPr lang="en-US" sz="1200" dirty="0" smtClean="0">
                <a:latin typeface="Courier"/>
                <a:cs typeface="Courier"/>
              </a:rPr>
              <a:t> </a:t>
            </a:r>
            <a:r>
              <a:rPr lang="en-US" sz="1200" dirty="0">
                <a:latin typeface="Courier"/>
                <a:cs typeface="Courier"/>
              </a:rPr>
              <a:t>time &gt; </a:t>
            </a:r>
            <a:r>
              <a:rPr lang="en-US" sz="1200" b="1" dirty="0" err="1">
                <a:latin typeface="Courier"/>
                <a:cs typeface="Courier"/>
              </a:rPr>
              <a:t>maxTimeuuid</a:t>
            </a:r>
            <a:r>
              <a:rPr lang="en-US" sz="1200" dirty="0">
                <a:latin typeface="Courier"/>
                <a:cs typeface="Courier"/>
              </a:rPr>
              <a:t>('2013-</a:t>
            </a:r>
            <a:r>
              <a:rPr lang="en-US" sz="1200" dirty="0" smtClean="0">
                <a:latin typeface="Courier"/>
                <a:cs typeface="Courier"/>
              </a:rPr>
              <a:t>09-08 10:</a:t>
            </a:r>
            <a:r>
              <a:rPr lang="en-US" sz="1200" dirty="0">
                <a:latin typeface="Courier"/>
                <a:cs typeface="Courier"/>
              </a:rPr>
              <a:t>05+0000'</a:t>
            </a:r>
            <a:r>
              <a:rPr lang="en-US" sz="1200" dirty="0" smtClean="0">
                <a:latin typeface="Courier"/>
                <a:cs typeface="Courier"/>
              </a:rPr>
              <a:t>)</a:t>
            </a:r>
          </a:p>
          <a:p>
            <a:r>
              <a:rPr lang="en-US" sz="1200" b="1" dirty="0" smtClean="0">
                <a:latin typeface="Courier"/>
                <a:cs typeface="Courier"/>
              </a:rPr>
              <a:t>	AND</a:t>
            </a:r>
            <a:r>
              <a:rPr lang="en-US" sz="1200" dirty="0" smtClean="0">
                <a:latin typeface="Courier"/>
                <a:cs typeface="Courier"/>
              </a:rPr>
              <a:t> time &lt; </a:t>
            </a:r>
            <a:r>
              <a:rPr lang="en-US" sz="1200" b="1" dirty="0" err="1" smtClean="0">
                <a:latin typeface="Courier"/>
                <a:cs typeface="Courier"/>
              </a:rPr>
              <a:t>minTimeuuid</a:t>
            </a:r>
            <a:r>
              <a:rPr lang="en-US" sz="1200" dirty="0" smtClean="0">
                <a:latin typeface="Courier"/>
                <a:cs typeface="Courier"/>
              </a:rPr>
              <a:t>(</a:t>
            </a:r>
            <a:r>
              <a:rPr lang="en-US" sz="1200" dirty="0">
                <a:latin typeface="Courier"/>
                <a:cs typeface="Courier"/>
              </a:rPr>
              <a:t>'2013-</a:t>
            </a:r>
            <a:r>
              <a:rPr lang="en-US" sz="1200" dirty="0" smtClean="0">
                <a:latin typeface="Courier"/>
                <a:cs typeface="Courier"/>
              </a:rPr>
              <a:t>09-08 15:00+0000’);</a:t>
            </a:r>
            <a:endParaRPr lang="en-US" sz="1200" dirty="0">
              <a:latin typeface="Courier"/>
              <a:cs typeface="Courier"/>
            </a:endParaRPr>
          </a:p>
          <a:p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>
                <a:solidFill>
                  <a:srgbClr val="FF6600"/>
                </a:solidFill>
                <a:latin typeface="Courier"/>
                <a:cs typeface="Courier"/>
              </a:rPr>
              <a:t>time</a:t>
            </a:r>
            <a:r>
              <a:rPr lang="en-US" sz="1200" dirty="0">
                <a:latin typeface="Courier"/>
                <a:cs typeface="Courier"/>
              </a:rPr>
              <a:t>                                 | </a:t>
            </a:r>
            <a:r>
              <a:rPr lang="en-US" sz="1200" dirty="0" smtClean="0">
                <a:solidFill>
                  <a:srgbClr val="FF6600"/>
                </a:solidFill>
                <a:latin typeface="Courier"/>
                <a:cs typeface="Courier"/>
              </a:rPr>
              <a:t>value </a:t>
            </a:r>
            <a:r>
              <a:rPr lang="en-US" sz="1200" dirty="0" smtClean="0">
                <a:solidFill>
                  <a:srgbClr val="202020"/>
                </a:solidFill>
                <a:latin typeface="Courier"/>
                <a:cs typeface="Courier"/>
              </a:rPr>
              <a:t>| </a:t>
            </a:r>
            <a:r>
              <a:rPr lang="en-US" sz="1200" dirty="0" err="1" smtClean="0">
                <a:solidFill>
                  <a:srgbClr val="FF6600"/>
                </a:solidFill>
                <a:latin typeface="Courier"/>
                <a:cs typeface="Courier"/>
              </a:rPr>
              <a:t>ttl</a:t>
            </a:r>
            <a:r>
              <a:rPr lang="en-US" sz="1200" dirty="0" smtClean="0">
                <a:solidFill>
                  <a:srgbClr val="FF6600"/>
                </a:solidFill>
                <a:latin typeface="Courier"/>
                <a:cs typeface="Courier"/>
              </a:rPr>
              <a:t>(value)</a:t>
            </a:r>
            <a:endParaRPr lang="en-US" sz="1200" dirty="0">
              <a:solidFill>
                <a:srgbClr val="FF6600"/>
              </a:solidFill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--------------------------------------+------</a:t>
            </a:r>
            <a:r>
              <a:rPr lang="en-US" sz="1200" dirty="0" smtClean="0">
                <a:latin typeface="Courier"/>
                <a:cs typeface="Courier"/>
              </a:rPr>
              <a:t>-+------------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 </a:t>
            </a:r>
            <a:r>
              <a:rPr lang="en-US" sz="1200" dirty="0">
                <a:solidFill>
                  <a:srgbClr val="0000FF"/>
                </a:solidFill>
                <a:latin typeface="Courier"/>
                <a:cs typeface="Courier"/>
              </a:rPr>
              <a:t>c8d91860-1883-11e3-8ffd-0800200c9a66 </a:t>
            </a:r>
            <a:r>
              <a:rPr lang="en-US" sz="1200" dirty="0">
                <a:latin typeface="Courier"/>
                <a:cs typeface="Courier"/>
              </a:rPr>
              <a:t>|   </a:t>
            </a:r>
            <a:r>
              <a:rPr lang="en-US" sz="1200" dirty="0" smtClean="0">
                <a:solidFill>
                  <a:srgbClr val="008000"/>
                </a:solidFill>
                <a:latin typeface="Courier"/>
                <a:cs typeface="Courier"/>
              </a:rPr>
              <a:t>432</a:t>
            </a:r>
            <a:r>
              <a:rPr lang="en-US" sz="1200" dirty="0" smtClean="0">
                <a:solidFill>
                  <a:srgbClr val="202020"/>
                </a:solidFill>
                <a:latin typeface="Courier"/>
                <a:cs typeface="Courier"/>
              </a:rPr>
              <a:t> |     </a:t>
            </a:r>
            <a:r>
              <a:rPr lang="en-US" sz="1200" dirty="0" smtClean="0">
                <a:solidFill>
                  <a:srgbClr val="008000"/>
                </a:solidFill>
                <a:latin typeface="Courier"/>
                <a:cs typeface="Courier"/>
              </a:rPr>
              <a:t>604257</a:t>
            </a:r>
          </a:p>
          <a:p>
            <a:r>
              <a:rPr lang="nl-NL" sz="12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nl-NL" sz="1200" dirty="0">
                <a:solidFill>
                  <a:srgbClr val="0000FF"/>
                </a:solidFill>
                <a:latin typeface="Courier"/>
                <a:cs typeface="Courier"/>
              </a:rPr>
              <a:t>df9bad29-1887-11e3-8ffd-0800200c9a66 </a:t>
            </a:r>
            <a:r>
              <a:rPr lang="nl-NL" sz="1200" dirty="0">
                <a:solidFill>
                  <a:schemeClr val="accent6"/>
                </a:solidFill>
                <a:latin typeface="Courier"/>
                <a:cs typeface="Courier"/>
              </a:rPr>
              <a:t>|</a:t>
            </a:r>
            <a:r>
              <a:rPr lang="nl-NL" sz="1200" dirty="0">
                <a:solidFill>
                  <a:srgbClr val="008000"/>
                </a:solidFill>
                <a:latin typeface="Courier"/>
                <a:cs typeface="Courier"/>
              </a:rPr>
              <a:t>   </a:t>
            </a:r>
            <a:r>
              <a:rPr lang="nl-NL" sz="1200" dirty="0" smtClean="0">
                <a:solidFill>
                  <a:srgbClr val="008000"/>
                </a:solidFill>
                <a:latin typeface="Courier"/>
                <a:cs typeface="Courier"/>
              </a:rPr>
              <a:t>433 </a:t>
            </a:r>
            <a:r>
              <a:rPr lang="nl-NL" sz="1200" dirty="0">
                <a:solidFill>
                  <a:srgbClr val="3A2D29"/>
                </a:solidFill>
                <a:latin typeface="Courier"/>
                <a:cs typeface="Courier"/>
              </a:rPr>
              <a:t>|</a:t>
            </a:r>
            <a:r>
              <a:rPr lang="nl-NL" sz="1200" dirty="0">
                <a:solidFill>
                  <a:srgbClr val="008000"/>
                </a:solidFill>
                <a:latin typeface="Courier"/>
                <a:cs typeface="Courier"/>
              </a:rPr>
              <a:t>     604452</a:t>
            </a:r>
            <a:endParaRPr lang="en-GB" sz="1200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615" y="3488212"/>
            <a:ext cx="2560339" cy="147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723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72" y="2548236"/>
            <a:ext cx="8757011" cy="2203499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list </a:t>
            </a:r>
            <a:r>
              <a:rPr lang="en-US" sz="1100" dirty="0" err="1">
                <a:latin typeface="Courier"/>
                <a:cs typeface="Courier"/>
              </a:rPr>
              <a:t>sensor_data</a:t>
            </a:r>
            <a:r>
              <a:rPr lang="en-US" sz="1100" dirty="0" smtClean="0">
                <a:latin typeface="Courier"/>
                <a:cs typeface="Courier"/>
              </a:rPr>
              <a:t>;</a:t>
            </a:r>
            <a:endParaRPr lang="en-US" sz="11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-------------------</a:t>
            </a:r>
          </a:p>
          <a:p>
            <a:pPr marL="0" indent="0">
              <a:buNone/>
            </a:pPr>
            <a:r>
              <a:rPr lang="en-US" sz="1100" dirty="0" err="1">
                <a:latin typeface="Courier"/>
                <a:cs typeface="Courier"/>
              </a:rPr>
              <a:t>RowKey</a:t>
            </a:r>
            <a:r>
              <a:rPr lang="en-US" sz="1100" dirty="0">
                <a:latin typeface="Courier"/>
                <a:cs typeface="Courier"/>
              </a:rPr>
              <a:t>: 1:20130908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=&gt; (name=df9bad29-1887-11e3-8ffd-0800200c9a66:, value=, timestamp=1378596760172000, </a:t>
            </a:r>
            <a:r>
              <a:rPr lang="en-US" sz="1100" dirty="0" err="1">
                <a:latin typeface="Courier"/>
                <a:cs typeface="Courier"/>
              </a:rPr>
              <a:t>ttl</a:t>
            </a:r>
            <a:r>
              <a:rPr lang="en-US" sz="1100" dirty="0">
                <a:latin typeface="Courier"/>
                <a:cs typeface="Courier"/>
              </a:rPr>
              <a:t>=604800)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=&gt; (name=df9bad29-1887-11e3-8ffd-0800200c9a66:value, value=000001b0, timestamp=1378596760172000, </a:t>
            </a:r>
            <a:r>
              <a:rPr lang="en-US" sz="1100" dirty="0" err="1">
                <a:latin typeface="Courier"/>
                <a:cs typeface="Courier"/>
              </a:rPr>
              <a:t>ttl</a:t>
            </a:r>
            <a:r>
              <a:rPr lang="en-US" sz="1100" dirty="0">
                <a:latin typeface="Courier"/>
                <a:cs typeface="Courier"/>
              </a:rPr>
              <a:t>=604800)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=&gt; (name=c8d91860-1883-11e3-8ffd-0800200c9a66:, value=, timestamp=1378596408527000, </a:t>
            </a:r>
            <a:r>
              <a:rPr lang="en-US" sz="1100" dirty="0" err="1">
                <a:latin typeface="Courier"/>
                <a:cs typeface="Courier"/>
              </a:rPr>
              <a:t>ttl</a:t>
            </a:r>
            <a:r>
              <a:rPr lang="en-US" sz="1100" dirty="0">
                <a:latin typeface="Courier"/>
                <a:cs typeface="Courier"/>
              </a:rPr>
              <a:t>=604800)</a:t>
            </a:r>
          </a:p>
          <a:p>
            <a:pPr marL="0" indent="0">
              <a:buNone/>
            </a:pPr>
            <a:r>
              <a:rPr lang="en-US" sz="1100" dirty="0">
                <a:latin typeface="Courier"/>
                <a:cs typeface="Courier"/>
              </a:rPr>
              <a:t>=&gt; (name=c8d91860-1883-11e3-8ffd-0800200c9a66:value, value=</a:t>
            </a:r>
            <a:r>
              <a:rPr lang="en-US" sz="1100" dirty="0" smtClean="0">
                <a:latin typeface="Courier"/>
                <a:cs typeface="Courier"/>
              </a:rPr>
              <a:t>000001b1, </a:t>
            </a:r>
            <a:r>
              <a:rPr lang="en-US" sz="1100" dirty="0">
                <a:latin typeface="Courier"/>
                <a:cs typeface="Courier"/>
              </a:rPr>
              <a:t>timestamp=1378596408527000, </a:t>
            </a:r>
            <a:r>
              <a:rPr lang="en-US" sz="1100" dirty="0" err="1">
                <a:latin typeface="Courier"/>
                <a:cs typeface="Courier"/>
              </a:rPr>
              <a:t>ttl</a:t>
            </a:r>
            <a:r>
              <a:rPr lang="en-US" sz="1100" dirty="0">
                <a:latin typeface="Courier"/>
                <a:cs typeface="Courier"/>
              </a:rPr>
              <a:t>=604800)</a:t>
            </a:r>
            <a:endParaRPr lang="en-GB" sz="1100" dirty="0">
              <a:latin typeface="Courier"/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20129" y="836592"/>
            <a:ext cx="6296666" cy="15463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marR="0" indent="-256032" algn="l" defTabSz="4572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E4200"/>
              </a:buClr>
              <a:buSzTx/>
              <a:buFont typeface="Arial"/>
              <a:buChar char="•"/>
              <a:tabLst/>
              <a:defRPr lang="en-US" sz="2000" b="0" i="0" kern="1200" spc="10" baseline="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635508" indent="-256032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lang="en-US" sz="2000" b="0" i="0" kern="1200" spc="10" baseline="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8298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lang="en-US" sz="1800" b="0" i="0" kern="1200" spc="10" baseline="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209294" indent="-219456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lang="en-US" sz="1600" b="0" i="0" kern="1200" spc="10" baseline="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691640" indent="-182880" algn="l" defTabSz="457200" rtl="0" eaLnBrk="1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rgbClr val="BE4200"/>
              </a:buClr>
              <a:buFont typeface="Arial"/>
              <a:buChar char="•"/>
              <a:defRPr sz="1800" kern="1200" spc="10">
                <a:solidFill>
                  <a:schemeClr val="tx1"/>
                </a:solidFill>
                <a:latin typeface="Roboto Regular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100" b="1" dirty="0" smtClean="0">
                <a:latin typeface="Courier"/>
                <a:cs typeface="Courier"/>
              </a:rPr>
              <a:t>SELECT</a:t>
            </a:r>
            <a:r>
              <a:rPr lang="en-US" sz="1100" dirty="0" smtClean="0">
                <a:latin typeface="Courier"/>
                <a:cs typeface="Courier"/>
              </a:rPr>
              <a:t> * </a:t>
            </a:r>
            <a:r>
              <a:rPr lang="en-US" sz="1100" b="1" dirty="0" smtClean="0">
                <a:latin typeface="Courier"/>
                <a:cs typeface="Courier"/>
              </a:rPr>
              <a:t>FROM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latin typeface="Courier"/>
                <a:cs typeface="Courier"/>
              </a:rPr>
              <a:t>sensor_data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b="1" dirty="0" smtClean="0">
                <a:latin typeface="Courier"/>
                <a:cs typeface="Courier"/>
              </a:rPr>
              <a:t>WHERE</a:t>
            </a: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latin typeface="Courier"/>
                <a:cs typeface="Courier"/>
              </a:rPr>
              <a:t>sensor_id</a:t>
            </a:r>
            <a:r>
              <a:rPr lang="en-US" sz="1100" dirty="0" smtClean="0">
                <a:latin typeface="Courier"/>
                <a:cs typeface="Courier"/>
              </a:rPr>
              <a:t> = 1 </a:t>
            </a:r>
            <a:r>
              <a:rPr lang="en-US" sz="1100" b="1" dirty="0" smtClean="0">
                <a:latin typeface="Courier"/>
                <a:cs typeface="Courier"/>
              </a:rPr>
              <a:t>AND</a:t>
            </a:r>
            <a:r>
              <a:rPr lang="en-US" sz="1100" dirty="0" smtClean="0">
                <a:latin typeface="Courier"/>
                <a:cs typeface="Courier"/>
              </a:rPr>
              <a:t> date = ‘20130908’;</a:t>
            </a:r>
          </a:p>
          <a:p>
            <a:pPr marL="0" indent="0">
              <a:buFont typeface="Arial"/>
              <a:buNone/>
            </a:pPr>
            <a:endParaRPr lang="en-US" sz="1100" dirty="0" smtClean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US" sz="1100" dirty="0" smtClean="0">
                <a:latin typeface="Courier"/>
                <a:cs typeface="Courier"/>
              </a:rPr>
              <a:t> </a:t>
            </a:r>
            <a:r>
              <a:rPr lang="en-US" sz="1100" dirty="0" err="1" smtClean="0">
                <a:solidFill>
                  <a:srgbClr val="FF6600"/>
                </a:solidFill>
                <a:latin typeface="Courier"/>
                <a:cs typeface="Courier"/>
              </a:rPr>
              <a:t>sensor_id</a:t>
            </a:r>
            <a:r>
              <a:rPr lang="en-US" sz="1100" dirty="0" smtClean="0">
                <a:solidFill>
                  <a:srgbClr val="FF6600"/>
                </a:solidFill>
                <a:latin typeface="Courier"/>
                <a:cs typeface="Courier"/>
              </a:rPr>
              <a:t> </a:t>
            </a:r>
            <a:r>
              <a:rPr lang="en-US" sz="1100" dirty="0" smtClean="0">
                <a:latin typeface="Courier"/>
                <a:cs typeface="Courier"/>
              </a:rPr>
              <a:t>| </a:t>
            </a:r>
            <a:r>
              <a:rPr lang="en-US" sz="1100" dirty="0" smtClean="0">
                <a:solidFill>
                  <a:srgbClr val="FF6600"/>
                </a:solidFill>
                <a:latin typeface="Courier"/>
                <a:cs typeface="Courier"/>
              </a:rPr>
              <a:t>date</a:t>
            </a:r>
            <a:r>
              <a:rPr lang="en-US" sz="1100" dirty="0" smtClean="0">
                <a:latin typeface="Courier"/>
                <a:cs typeface="Courier"/>
              </a:rPr>
              <a:t>     | </a:t>
            </a:r>
            <a:r>
              <a:rPr lang="en-US" sz="1100" dirty="0" smtClean="0">
                <a:solidFill>
                  <a:srgbClr val="FF6600"/>
                </a:solidFill>
                <a:latin typeface="Courier"/>
                <a:cs typeface="Courier"/>
              </a:rPr>
              <a:t>time</a:t>
            </a:r>
            <a:r>
              <a:rPr lang="en-US" sz="1100" dirty="0" smtClean="0">
                <a:latin typeface="Courier"/>
                <a:cs typeface="Courier"/>
              </a:rPr>
              <a:t>                                 | </a:t>
            </a:r>
            <a:r>
              <a:rPr lang="en-US" sz="1100" dirty="0" smtClean="0">
                <a:solidFill>
                  <a:srgbClr val="FF6600"/>
                </a:solidFill>
                <a:latin typeface="Courier"/>
                <a:cs typeface="Courier"/>
              </a:rPr>
              <a:t>value</a:t>
            </a:r>
          </a:p>
          <a:p>
            <a:pPr marL="0" indent="0">
              <a:buFont typeface="Arial"/>
              <a:buNone/>
            </a:pPr>
            <a:r>
              <a:rPr lang="en-US" sz="1100" dirty="0" smtClean="0">
                <a:latin typeface="Courier"/>
                <a:cs typeface="Courier"/>
              </a:rPr>
              <a:t>-----------+----------+--------------------------------------+-------</a:t>
            </a:r>
          </a:p>
          <a:p>
            <a:pPr marL="0" indent="0">
              <a:buFont typeface="Arial"/>
              <a:buNone/>
            </a:pPr>
            <a:r>
              <a:rPr lang="en-US" sz="1100" dirty="0" smtClean="0">
                <a:latin typeface="Courier"/>
                <a:cs typeface="Courier"/>
              </a:rPr>
              <a:t>         </a:t>
            </a:r>
            <a:r>
              <a:rPr lang="en-US" sz="1100" dirty="0" smtClean="0">
                <a:solidFill>
                  <a:srgbClr val="0000FF"/>
                </a:solidFill>
                <a:latin typeface="Courier"/>
                <a:cs typeface="Courier"/>
              </a:rPr>
              <a:t>1 </a:t>
            </a:r>
            <a:r>
              <a:rPr lang="en-US" sz="1100" dirty="0" smtClean="0">
                <a:latin typeface="Courier"/>
                <a:cs typeface="Courier"/>
              </a:rPr>
              <a:t>| </a:t>
            </a:r>
            <a:r>
              <a:rPr lang="en-US" sz="1100" dirty="0" smtClean="0">
                <a:solidFill>
                  <a:srgbClr val="0000FF"/>
                </a:solidFill>
                <a:latin typeface="Courier"/>
                <a:cs typeface="Courier"/>
              </a:rPr>
              <a:t>20130908 </a:t>
            </a:r>
            <a:r>
              <a:rPr lang="en-US" sz="1100" dirty="0" smtClean="0">
                <a:latin typeface="Courier"/>
                <a:cs typeface="Courier"/>
              </a:rPr>
              <a:t>| </a:t>
            </a:r>
            <a:r>
              <a:rPr lang="en-US" sz="1100" dirty="0" smtClean="0">
                <a:solidFill>
                  <a:srgbClr val="008000"/>
                </a:solidFill>
                <a:latin typeface="Courier"/>
                <a:cs typeface="Courier"/>
              </a:rPr>
              <a:t>df9bad29-1887-11e3-8ffd-0800200c9a66 </a:t>
            </a:r>
            <a:r>
              <a:rPr lang="en-US" sz="1100" dirty="0" smtClean="0">
                <a:latin typeface="Courier"/>
                <a:cs typeface="Courier"/>
              </a:rPr>
              <a:t>|   </a:t>
            </a:r>
            <a:r>
              <a:rPr lang="en-US" sz="1100" dirty="0" smtClean="0">
                <a:solidFill>
                  <a:srgbClr val="008000"/>
                </a:solidFill>
                <a:latin typeface="Courier"/>
                <a:cs typeface="Courier"/>
              </a:rPr>
              <a:t>432</a:t>
            </a:r>
          </a:p>
          <a:p>
            <a:pPr marL="0" indent="0">
              <a:buFont typeface="Arial"/>
              <a:buNone/>
            </a:pPr>
            <a:r>
              <a:rPr lang="en-US" sz="1100" dirty="0" smtClean="0">
                <a:latin typeface="Courier"/>
                <a:cs typeface="Courier"/>
              </a:rPr>
              <a:t>         </a:t>
            </a:r>
            <a:r>
              <a:rPr lang="en-US" sz="1100" dirty="0" smtClean="0">
                <a:solidFill>
                  <a:srgbClr val="0000FF"/>
                </a:solidFill>
                <a:latin typeface="Courier"/>
                <a:cs typeface="Courier"/>
              </a:rPr>
              <a:t>1</a:t>
            </a:r>
            <a:r>
              <a:rPr lang="en-US" sz="1100" dirty="0" smtClean="0">
                <a:latin typeface="Courier"/>
                <a:cs typeface="Courier"/>
              </a:rPr>
              <a:t> | </a:t>
            </a:r>
            <a:r>
              <a:rPr lang="en-US" sz="1100" dirty="0" smtClean="0">
                <a:solidFill>
                  <a:srgbClr val="0000FF"/>
                </a:solidFill>
                <a:latin typeface="Courier"/>
                <a:cs typeface="Courier"/>
              </a:rPr>
              <a:t>20130908</a:t>
            </a:r>
            <a:r>
              <a:rPr lang="en-US" sz="1100" dirty="0" smtClean="0">
                <a:latin typeface="Courier"/>
                <a:cs typeface="Courier"/>
              </a:rPr>
              <a:t> | </a:t>
            </a:r>
            <a:r>
              <a:rPr lang="en-US" sz="1100" dirty="0" smtClean="0">
                <a:solidFill>
                  <a:srgbClr val="008000"/>
                </a:solidFill>
                <a:latin typeface="Courier"/>
                <a:cs typeface="Courier"/>
              </a:rPr>
              <a:t>c8d91860-1883-11e3-8ffd-0800200c9a66</a:t>
            </a:r>
            <a:r>
              <a:rPr lang="en-US" sz="1100" dirty="0" smtClean="0">
                <a:latin typeface="Courier"/>
                <a:cs typeface="Courier"/>
              </a:rPr>
              <a:t> |   </a:t>
            </a:r>
            <a:r>
              <a:rPr lang="en-US" sz="1100" dirty="0" smtClean="0">
                <a:solidFill>
                  <a:srgbClr val="008000"/>
                </a:solidFill>
                <a:latin typeface="Courier"/>
                <a:cs typeface="Courier"/>
              </a:rPr>
              <a:t>433</a:t>
            </a:r>
            <a:endParaRPr lang="en-US" sz="1100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34276173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Don’t do this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43" y="816886"/>
            <a:ext cx="5077255" cy="2310466"/>
          </a:xfrm>
        </p:spPr>
        <p:txBody>
          <a:bodyPr/>
          <a:lstStyle/>
          <a:p>
            <a:pPr marL="0" indent="0">
              <a:buNone/>
            </a:pPr>
            <a:r>
              <a:rPr lang="en-GB" sz="1200" b="1" dirty="0" smtClean="0">
                <a:latin typeface="Courier"/>
                <a:cs typeface="Courier"/>
              </a:rPr>
              <a:t>CREATE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b="1" dirty="0" smtClean="0">
                <a:latin typeface="Courier"/>
                <a:cs typeface="Courier"/>
              </a:rPr>
              <a:t>TABLE</a:t>
            </a:r>
            <a:r>
              <a:rPr lang="en-GB" sz="1200" dirty="0" smtClean="0">
                <a:latin typeface="Courier"/>
                <a:cs typeface="Courier"/>
              </a:rPr>
              <a:t> users (</a:t>
            </a:r>
          </a:p>
          <a:p>
            <a:pPr marL="0" indent="0">
              <a:buNone/>
            </a:pPr>
            <a:r>
              <a:rPr lang="en-GB" sz="1200" dirty="0" smtClean="0">
                <a:latin typeface="Courier"/>
                <a:cs typeface="Courier"/>
              </a:rPr>
              <a:t>	id </a:t>
            </a:r>
            <a:r>
              <a:rPr lang="en-GB" sz="1200" dirty="0" err="1" smtClean="0">
                <a:latin typeface="Courier"/>
                <a:cs typeface="Courier"/>
              </a:rPr>
              <a:t>uuid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b="1" dirty="0" smtClean="0">
                <a:latin typeface="Courier"/>
                <a:cs typeface="Courier"/>
              </a:rPr>
              <a:t>PRIMARY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b="1" dirty="0" smtClean="0">
                <a:latin typeface="Courier"/>
                <a:cs typeface="Courier"/>
              </a:rPr>
              <a:t>KEY</a:t>
            </a:r>
            <a:r>
              <a:rPr lang="en-GB" sz="1200" dirty="0" smtClean="0">
                <a:latin typeface="Courier"/>
                <a:cs typeface="Courier"/>
              </a:rPr>
              <a:t>,</a:t>
            </a:r>
          </a:p>
          <a:p>
            <a:pPr marL="0" indent="0">
              <a:buNone/>
            </a:pPr>
            <a:r>
              <a:rPr lang="en-GB" sz="1200" dirty="0">
                <a:latin typeface="Courier"/>
                <a:cs typeface="Courier"/>
              </a:rPr>
              <a:t>	</a:t>
            </a:r>
            <a:r>
              <a:rPr lang="en-GB" sz="1200" dirty="0" smtClean="0">
                <a:latin typeface="Courier"/>
                <a:cs typeface="Courier"/>
              </a:rPr>
              <a:t>username text,</a:t>
            </a:r>
          </a:p>
          <a:p>
            <a:pPr marL="0" indent="0">
              <a:buNone/>
            </a:pPr>
            <a:r>
              <a:rPr lang="en-GB" sz="1200" dirty="0">
                <a:latin typeface="Courier"/>
                <a:cs typeface="Courier"/>
              </a:rPr>
              <a:t>	</a:t>
            </a:r>
            <a:r>
              <a:rPr lang="en-GB" sz="1200" dirty="0" smtClean="0">
                <a:latin typeface="Courier"/>
                <a:cs typeface="Courier"/>
              </a:rPr>
              <a:t>email text,</a:t>
            </a:r>
          </a:p>
          <a:p>
            <a:pPr marL="0" indent="0">
              <a:buNone/>
            </a:pPr>
            <a:r>
              <a:rPr lang="en-GB" sz="1200" dirty="0">
                <a:latin typeface="Courier"/>
                <a:cs typeface="Courier"/>
              </a:rPr>
              <a:t>	</a:t>
            </a:r>
            <a:r>
              <a:rPr lang="en-GB" sz="1200" dirty="0" err="1" smtClean="0">
                <a:latin typeface="Courier"/>
                <a:cs typeface="Courier"/>
              </a:rPr>
              <a:t>street_address</a:t>
            </a:r>
            <a:r>
              <a:rPr lang="en-GB" sz="1200" dirty="0" smtClean="0">
                <a:latin typeface="Courier"/>
                <a:cs typeface="Courier"/>
              </a:rPr>
              <a:t> text,</a:t>
            </a:r>
          </a:p>
          <a:p>
            <a:pPr marL="0" indent="0">
              <a:buNone/>
            </a:pPr>
            <a:r>
              <a:rPr lang="en-GB" sz="1200" dirty="0">
                <a:latin typeface="Courier"/>
                <a:cs typeface="Courier"/>
              </a:rPr>
              <a:t>	</a:t>
            </a:r>
            <a:r>
              <a:rPr lang="en-GB" sz="1200" dirty="0" smtClean="0">
                <a:latin typeface="Courier"/>
                <a:cs typeface="Courier"/>
              </a:rPr>
              <a:t>town text,</a:t>
            </a:r>
          </a:p>
          <a:p>
            <a:pPr marL="0" indent="0">
              <a:buNone/>
            </a:pPr>
            <a:r>
              <a:rPr lang="en-GB" sz="1200" dirty="0" smtClean="0">
                <a:latin typeface="Courier"/>
                <a:cs typeface="Courier"/>
              </a:rPr>
              <a:t>);</a:t>
            </a:r>
            <a:endParaRPr lang="en-GB" sz="12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200" b="1" dirty="0" smtClean="0">
                <a:latin typeface="Courier"/>
                <a:cs typeface="Courier"/>
              </a:rPr>
              <a:t>CREATE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b="1" dirty="0" smtClean="0">
                <a:latin typeface="Courier"/>
                <a:cs typeface="Courier"/>
              </a:rPr>
              <a:t>INDEX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dirty="0" err="1" smtClean="0">
                <a:latin typeface="Courier"/>
                <a:cs typeface="Courier"/>
              </a:rPr>
              <a:t>user_street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b="1" dirty="0" smtClean="0">
                <a:latin typeface="Courier"/>
                <a:cs typeface="Courier"/>
              </a:rPr>
              <a:t>ON</a:t>
            </a:r>
            <a:r>
              <a:rPr lang="en-GB" sz="1200" dirty="0" smtClean="0">
                <a:latin typeface="Courier"/>
                <a:cs typeface="Courier"/>
              </a:rPr>
              <a:t> users (</a:t>
            </a:r>
            <a:r>
              <a:rPr lang="en-GB" sz="1200" dirty="0" err="1" smtClean="0">
                <a:latin typeface="Courier"/>
                <a:cs typeface="Courier"/>
              </a:rPr>
              <a:t>street_address</a:t>
            </a:r>
            <a:r>
              <a:rPr lang="en-GB" sz="1200" dirty="0" smtClean="0">
                <a:latin typeface="Courier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GB" sz="1200" b="1" dirty="0">
                <a:latin typeface="Courier"/>
                <a:cs typeface="Courier"/>
              </a:rPr>
              <a:t>CREATE</a:t>
            </a:r>
            <a:r>
              <a:rPr lang="en-GB" sz="1200" dirty="0">
                <a:latin typeface="Courier"/>
                <a:cs typeface="Courier"/>
              </a:rPr>
              <a:t> </a:t>
            </a:r>
            <a:r>
              <a:rPr lang="en-GB" sz="1200" b="1" dirty="0">
                <a:latin typeface="Courier"/>
                <a:cs typeface="Courier"/>
              </a:rPr>
              <a:t>INDEX</a:t>
            </a:r>
            <a:r>
              <a:rPr lang="en-GB" sz="1200" dirty="0">
                <a:latin typeface="Courier"/>
                <a:cs typeface="Courier"/>
              </a:rPr>
              <a:t> </a:t>
            </a:r>
            <a:r>
              <a:rPr lang="en-GB" sz="1200" dirty="0" err="1" smtClean="0">
                <a:latin typeface="Courier"/>
                <a:cs typeface="Courier"/>
              </a:rPr>
              <a:t>user_town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b="1" dirty="0">
                <a:latin typeface="Courier"/>
                <a:cs typeface="Courier"/>
              </a:rPr>
              <a:t>ON</a:t>
            </a:r>
            <a:r>
              <a:rPr lang="en-GB" sz="1200" dirty="0">
                <a:latin typeface="Courier"/>
                <a:cs typeface="Courier"/>
              </a:rPr>
              <a:t> users </a:t>
            </a:r>
            <a:r>
              <a:rPr lang="en-GB" sz="1200" dirty="0" smtClean="0">
                <a:latin typeface="Courier"/>
                <a:cs typeface="Courier"/>
              </a:rPr>
              <a:t>(town)</a:t>
            </a:r>
            <a:r>
              <a:rPr lang="en-GB" sz="1200" dirty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endParaRPr lang="en-GB" sz="12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200" b="1" dirty="0">
              <a:latin typeface="Courier"/>
              <a:cs typeface="Courie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0741" y="3759683"/>
            <a:ext cx="4138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Courier"/>
                <a:cs typeface="Courier"/>
              </a:rPr>
              <a:t>SELECT</a:t>
            </a:r>
            <a:r>
              <a:rPr lang="en-GB" sz="1200" dirty="0" smtClean="0">
                <a:latin typeface="Courier"/>
                <a:cs typeface="Courier"/>
              </a:rPr>
              <a:t> * </a:t>
            </a:r>
            <a:r>
              <a:rPr lang="en-GB" sz="1200" b="1" dirty="0" smtClean="0">
                <a:latin typeface="Courier"/>
                <a:cs typeface="Courier"/>
              </a:rPr>
              <a:t>FROM</a:t>
            </a:r>
            <a:r>
              <a:rPr lang="en-GB" sz="1200" dirty="0" smtClean="0">
                <a:latin typeface="Courier"/>
                <a:cs typeface="Courier"/>
              </a:rPr>
              <a:t> users </a:t>
            </a:r>
            <a:r>
              <a:rPr lang="en-GB" sz="1200" b="1" dirty="0" smtClean="0">
                <a:latin typeface="Courier"/>
                <a:cs typeface="Courier"/>
              </a:rPr>
              <a:t>WHERE</a:t>
            </a:r>
          </a:p>
          <a:p>
            <a:r>
              <a:rPr lang="en-GB" sz="1200" dirty="0">
                <a:latin typeface="Courier"/>
                <a:cs typeface="Courier"/>
              </a:rPr>
              <a:t>	</a:t>
            </a:r>
            <a:r>
              <a:rPr lang="en-GB" sz="1200" dirty="0" smtClean="0">
                <a:latin typeface="Courier"/>
                <a:cs typeface="Courier"/>
              </a:rPr>
              <a:t>town = ‘Stockholm’ </a:t>
            </a:r>
            <a:r>
              <a:rPr lang="en-GB" sz="1200" b="1" dirty="0" smtClean="0">
                <a:latin typeface="Courier"/>
                <a:cs typeface="Courier"/>
              </a:rPr>
              <a:t>AND</a:t>
            </a:r>
          </a:p>
          <a:p>
            <a:r>
              <a:rPr lang="en-GB" sz="1200" dirty="0">
                <a:latin typeface="Courier"/>
                <a:cs typeface="Courier"/>
              </a:rPr>
              <a:t>	</a:t>
            </a:r>
            <a:r>
              <a:rPr lang="en-GB" sz="1200" dirty="0" err="1" smtClean="0">
                <a:latin typeface="Courier"/>
                <a:cs typeface="Courier"/>
              </a:rPr>
              <a:t>street_address</a:t>
            </a:r>
            <a:r>
              <a:rPr lang="en-GB" sz="1200" dirty="0" smtClean="0">
                <a:latin typeface="Courier"/>
                <a:cs typeface="Courier"/>
              </a:rPr>
              <a:t> = ‘Sankt </a:t>
            </a:r>
            <a:r>
              <a:rPr lang="en-GB" sz="1200" dirty="0" err="1" smtClean="0">
                <a:latin typeface="Courier"/>
                <a:cs typeface="Courier"/>
              </a:rPr>
              <a:t>Eriksgatan</a:t>
            </a:r>
            <a:r>
              <a:rPr lang="en-GB" sz="1200" dirty="0" smtClean="0">
                <a:latin typeface="Courier"/>
                <a:cs typeface="Courier"/>
              </a:rPr>
              <a:t>’</a:t>
            </a:r>
          </a:p>
          <a:p>
            <a:r>
              <a:rPr lang="en-GB" sz="1200" dirty="0">
                <a:latin typeface="Courier"/>
                <a:cs typeface="Courier"/>
              </a:rPr>
              <a:t>	</a:t>
            </a:r>
            <a:r>
              <a:rPr lang="en-GB" sz="1200" b="1" dirty="0" smtClean="0">
                <a:latin typeface="Courier"/>
                <a:cs typeface="Courier"/>
              </a:rPr>
              <a:t>ALLOW FILTERING</a:t>
            </a:r>
            <a:r>
              <a:rPr lang="en-GB" sz="1200" dirty="0" smtClean="0">
                <a:latin typeface="Courier"/>
                <a:cs typeface="Courier"/>
              </a:rPr>
              <a:t>;</a:t>
            </a:r>
            <a:r>
              <a:rPr lang="en-GB" sz="1200" b="1" dirty="0" smtClean="0">
                <a:latin typeface="Courier"/>
                <a:cs typeface="Courier"/>
              </a:rPr>
              <a:t> </a:t>
            </a:r>
            <a:endParaRPr lang="en-GB" sz="1200" b="1" dirty="0">
              <a:latin typeface="Courier"/>
              <a:cs typeface="Couri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4730" y="5439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Oracle 11G Doc: Index maintenance can present a significant CPU and I/O resource demand in any write-intensive application.</a:t>
            </a:r>
          </a:p>
        </p:txBody>
      </p:sp>
      <p:pic>
        <p:nvPicPr>
          <p:cNvPr id="11" name="Picture 10" descr="larryhotdo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95" y="1397686"/>
            <a:ext cx="1731264" cy="20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475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Instead </a:t>
            </a:r>
            <a:r>
              <a:rPr lang="en-GB" dirty="0" smtClean="0"/>
              <a:t>Do This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8856" y="2710763"/>
            <a:ext cx="4529378" cy="1744331"/>
          </a:xfrm>
        </p:spPr>
        <p:txBody>
          <a:bodyPr/>
          <a:lstStyle/>
          <a:p>
            <a:pPr marL="0" indent="0">
              <a:buNone/>
            </a:pPr>
            <a:r>
              <a:rPr lang="en-GB" sz="1200" b="1" dirty="0" smtClean="0">
                <a:latin typeface="Courier"/>
                <a:cs typeface="Courier"/>
              </a:rPr>
              <a:t>CREATE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b="1" dirty="0" smtClean="0">
                <a:latin typeface="Courier"/>
                <a:cs typeface="Courier"/>
              </a:rPr>
              <a:t>TABLE </a:t>
            </a:r>
            <a:r>
              <a:rPr lang="en-GB" sz="1200" dirty="0" err="1" smtClean="0">
                <a:latin typeface="Courier"/>
                <a:cs typeface="Courier"/>
              </a:rPr>
              <a:t>user_street</a:t>
            </a:r>
            <a:r>
              <a:rPr lang="en-GB" sz="1200" dirty="0" smtClean="0">
                <a:latin typeface="Courier"/>
                <a:cs typeface="Courier"/>
              </a:rPr>
              <a:t> (</a:t>
            </a:r>
          </a:p>
          <a:p>
            <a:pPr marL="0" indent="0">
              <a:buNone/>
            </a:pPr>
            <a:r>
              <a:rPr lang="en-GB" sz="1200" dirty="0">
                <a:latin typeface="Courier"/>
                <a:cs typeface="Courier"/>
              </a:rPr>
              <a:t>	</a:t>
            </a:r>
            <a:r>
              <a:rPr lang="en-GB" sz="1200" dirty="0" smtClean="0">
                <a:latin typeface="Courier"/>
                <a:cs typeface="Courier"/>
              </a:rPr>
              <a:t>town text,</a:t>
            </a:r>
          </a:p>
          <a:p>
            <a:pPr marL="0" indent="0">
              <a:buNone/>
            </a:pPr>
            <a:r>
              <a:rPr lang="en-GB" sz="1200" dirty="0">
                <a:latin typeface="Courier"/>
                <a:cs typeface="Courier"/>
              </a:rPr>
              <a:t>	</a:t>
            </a:r>
            <a:r>
              <a:rPr lang="en-GB" sz="1200" dirty="0" smtClean="0">
                <a:latin typeface="Courier"/>
                <a:cs typeface="Courier"/>
              </a:rPr>
              <a:t>street text,</a:t>
            </a:r>
          </a:p>
          <a:p>
            <a:pPr marL="0" indent="0">
              <a:buNone/>
            </a:pPr>
            <a:r>
              <a:rPr lang="en-GB" sz="1200" dirty="0">
                <a:latin typeface="Courier"/>
                <a:cs typeface="Courier"/>
              </a:rPr>
              <a:t>	</a:t>
            </a:r>
            <a:r>
              <a:rPr lang="en-GB" sz="1200" dirty="0" err="1" smtClean="0">
                <a:latin typeface="Courier"/>
                <a:cs typeface="Courier"/>
              </a:rPr>
              <a:t>user_id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dirty="0" err="1" smtClean="0">
                <a:latin typeface="Courier"/>
                <a:cs typeface="Courier"/>
              </a:rPr>
              <a:t>uuid</a:t>
            </a:r>
            <a:r>
              <a:rPr lang="en-GB" sz="1200" dirty="0" smtClean="0">
                <a:latin typeface="Courier"/>
                <a:cs typeface="Courier"/>
              </a:rPr>
              <a:t>,</a:t>
            </a:r>
          </a:p>
          <a:p>
            <a:pPr marL="0" indent="0">
              <a:buNone/>
            </a:pPr>
            <a:r>
              <a:rPr lang="en-GB" sz="1200" dirty="0">
                <a:latin typeface="Courier"/>
                <a:cs typeface="Courier"/>
              </a:rPr>
              <a:t>	</a:t>
            </a:r>
            <a:r>
              <a:rPr lang="en-GB" sz="1200" dirty="0" smtClean="0">
                <a:latin typeface="Courier"/>
                <a:cs typeface="Courier"/>
              </a:rPr>
              <a:t>PRIMARY KEY ((town, street), </a:t>
            </a:r>
            <a:r>
              <a:rPr lang="en-GB" sz="1200" dirty="0" err="1" smtClean="0">
                <a:latin typeface="Courier"/>
                <a:cs typeface="Courier"/>
              </a:rPr>
              <a:t>user_id</a:t>
            </a:r>
            <a:r>
              <a:rPr lang="en-GB" sz="1200" dirty="0" smtClean="0">
                <a:latin typeface="Courier"/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GB" sz="1200" dirty="0" smtClean="0">
                <a:latin typeface="Courier"/>
                <a:cs typeface="Courier"/>
              </a:rPr>
              <a:t>);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8856" y="724612"/>
            <a:ext cx="3165458" cy="19861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marR="0" indent="-256032" algn="l" defTabSz="4572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BE4200"/>
              </a:buClr>
              <a:buSzTx/>
              <a:buFont typeface="Arial"/>
              <a:buChar char="•"/>
              <a:tabLst/>
              <a:defRPr lang="en-US" sz="2000" b="0" i="0" kern="1200" spc="10" baseline="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1pPr>
            <a:lvl2pPr marL="635508" indent="-256032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lang="en-US" sz="2000" b="0" i="0" kern="1200" spc="10" baseline="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2pPr>
            <a:lvl3pPr marL="98298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lang="en-US" sz="1800" b="0" i="0" kern="1200" spc="10" baseline="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3pPr>
            <a:lvl4pPr marL="1209294" indent="-219456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Arial"/>
              <a:buChar char="•"/>
              <a:defRPr lang="en-US" sz="1600" b="0" i="0" kern="1200" spc="10" baseline="0">
                <a:solidFill>
                  <a:schemeClr val="tx1"/>
                </a:solidFill>
                <a:latin typeface="Roboto Light"/>
                <a:ea typeface="+mn-ea"/>
                <a:cs typeface="Roboto Light"/>
              </a:defRPr>
            </a:lvl4pPr>
            <a:lvl5pPr marL="1691640" indent="-182880" algn="l" defTabSz="457200" rtl="0" eaLnBrk="1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>
                <a:srgbClr val="BE4200"/>
              </a:buClr>
              <a:buFont typeface="Arial"/>
              <a:buChar char="•"/>
              <a:defRPr sz="1800" kern="1200" spc="10">
                <a:solidFill>
                  <a:schemeClr val="tx1"/>
                </a:solidFill>
                <a:latin typeface="Roboto Regular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200" b="1" dirty="0" smtClean="0">
                <a:latin typeface="Courier"/>
                <a:cs typeface="Courier"/>
              </a:rPr>
              <a:t>CREATE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b="1" dirty="0" smtClean="0">
                <a:latin typeface="Courier"/>
                <a:cs typeface="Courier"/>
              </a:rPr>
              <a:t>TABLE</a:t>
            </a:r>
            <a:r>
              <a:rPr lang="en-GB" sz="1200" dirty="0" smtClean="0">
                <a:latin typeface="Courier"/>
                <a:cs typeface="Courier"/>
              </a:rPr>
              <a:t> users (</a:t>
            </a:r>
          </a:p>
          <a:p>
            <a:pPr marL="0" indent="0">
              <a:buFont typeface="Arial"/>
              <a:buNone/>
            </a:pPr>
            <a:r>
              <a:rPr lang="en-GB" sz="1200" dirty="0" smtClean="0">
                <a:latin typeface="Courier"/>
                <a:cs typeface="Courier"/>
              </a:rPr>
              <a:t>	id </a:t>
            </a:r>
            <a:r>
              <a:rPr lang="en-GB" sz="1200" dirty="0" err="1" smtClean="0">
                <a:latin typeface="Courier"/>
                <a:cs typeface="Courier"/>
              </a:rPr>
              <a:t>uuid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b="1" dirty="0" smtClean="0">
                <a:latin typeface="Courier"/>
                <a:cs typeface="Courier"/>
              </a:rPr>
              <a:t>PRIMARY</a:t>
            </a:r>
            <a:r>
              <a:rPr lang="en-GB" sz="1200" dirty="0" smtClean="0">
                <a:latin typeface="Courier"/>
                <a:cs typeface="Courier"/>
              </a:rPr>
              <a:t> </a:t>
            </a:r>
            <a:r>
              <a:rPr lang="en-GB" sz="1200" b="1" dirty="0" smtClean="0">
                <a:latin typeface="Courier"/>
                <a:cs typeface="Courier"/>
              </a:rPr>
              <a:t>KEY</a:t>
            </a:r>
            <a:r>
              <a:rPr lang="en-GB" sz="1200" dirty="0" smtClean="0">
                <a:latin typeface="Courier"/>
                <a:cs typeface="Courier"/>
              </a:rPr>
              <a:t>,</a:t>
            </a:r>
          </a:p>
          <a:p>
            <a:pPr marL="0" indent="0">
              <a:buFont typeface="Arial"/>
              <a:buNone/>
            </a:pPr>
            <a:r>
              <a:rPr lang="en-GB" sz="1200" dirty="0" smtClean="0">
                <a:latin typeface="Courier"/>
                <a:cs typeface="Courier"/>
              </a:rPr>
              <a:t>	username text,</a:t>
            </a:r>
          </a:p>
          <a:p>
            <a:pPr marL="0" indent="0">
              <a:buFont typeface="Arial"/>
              <a:buNone/>
            </a:pPr>
            <a:r>
              <a:rPr lang="en-GB" sz="1200" dirty="0" smtClean="0">
                <a:latin typeface="Courier"/>
                <a:cs typeface="Courier"/>
              </a:rPr>
              <a:t>	email text,</a:t>
            </a:r>
          </a:p>
          <a:p>
            <a:pPr marL="0" indent="0">
              <a:buFont typeface="Arial"/>
              <a:buNone/>
            </a:pPr>
            <a:r>
              <a:rPr lang="en-GB" sz="1200" dirty="0" smtClean="0">
                <a:latin typeface="Courier"/>
                <a:cs typeface="Courier"/>
              </a:rPr>
              <a:t>	</a:t>
            </a:r>
            <a:r>
              <a:rPr lang="en-GB" sz="1200" dirty="0" err="1" smtClean="0">
                <a:latin typeface="Courier"/>
                <a:cs typeface="Courier"/>
              </a:rPr>
              <a:t>street_address</a:t>
            </a:r>
            <a:r>
              <a:rPr lang="en-GB" sz="1200" dirty="0" smtClean="0">
                <a:latin typeface="Courier"/>
                <a:cs typeface="Courier"/>
              </a:rPr>
              <a:t> text,</a:t>
            </a:r>
          </a:p>
          <a:p>
            <a:pPr marL="0" indent="0">
              <a:buFont typeface="Arial"/>
              <a:buNone/>
            </a:pPr>
            <a:r>
              <a:rPr lang="en-GB" sz="1200" dirty="0" smtClean="0">
                <a:latin typeface="Courier"/>
                <a:cs typeface="Courier"/>
              </a:rPr>
              <a:t>	town text,</a:t>
            </a:r>
          </a:p>
          <a:p>
            <a:pPr marL="0" indent="0">
              <a:buFont typeface="Arial"/>
              <a:buNone/>
            </a:pPr>
            <a:r>
              <a:rPr lang="en-GB" sz="1200" dirty="0" smtClean="0">
                <a:latin typeface="Courier"/>
                <a:cs typeface="Courier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252835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Native Protocol / DataStax Drivers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CQL3 Only</a:t>
            </a:r>
          </a:p>
          <a:p>
            <a:r>
              <a:rPr lang="en-GB" dirty="0" smtClean="0"/>
              <a:t>Fully asynchronous protocol, using Netty</a:t>
            </a:r>
          </a:p>
          <a:p>
            <a:r>
              <a:rPr lang="en-GB" dirty="0" smtClean="0"/>
              <a:t>Server notifications</a:t>
            </a:r>
          </a:p>
          <a:p>
            <a:r>
              <a:rPr lang="en-GB" dirty="0" smtClean="0"/>
              <a:t>Optional compression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Java, C#, and Python so far, more will be added</a:t>
            </a:r>
          </a:p>
          <a:p>
            <a:r>
              <a:rPr lang="en-GB" dirty="0" smtClean="0"/>
              <a:t>Many policies, including </a:t>
            </a:r>
            <a:r>
              <a:rPr lang="en-GB" dirty="0" err="1" smtClean="0"/>
              <a:t>TokenAwarePolicy</a:t>
            </a:r>
            <a:r>
              <a:rPr lang="en-GB" dirty="0" smtClean="0"/>
              <a:t>, </a:t>
            </a:r>
            <a:r>
              <a:rPr lang="en-GB" dirty="0" err="1" smtClean="0"/>
              <a:t>DowngradeConsistencyRetryPolicy</a:t>
            </a:r>
            <a:r>
              <a:rPr lang="en-GB" dirty="0" smtClean="0"/>
              <a:t>, </a:t>
            </a:r>
            <a:r>
              <a:rPr lang="en-GB" dirty="0" err="1" smtClean="0"/>
              <a:t>LoadBalancingPolicy</a:t>
            </a:r>
            <a:r>
              <a:rPr lang="en-GB" dirty="0" smtClean="0"/>
              <a:t>, </a:t>
            </a:r>
            <a:r>
              <a:rPr lang="en-GB" dirty="0" err="1" smtClean="0"/>
              <a:t>DCAwareRoundRobinPolicy</a:t>
            </a:r>
            <a:r>
              <a:rPr lang="en-GB" dirty="0" smtClean="0"/>
              <a:t>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>
                <a:ea typeface="ＭＳ Ｐゴシック" charset="0"/>
              </a:rPr>
              <a:t>DataStax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26630" y="3990571"/>
            <a:ext cx="46173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ourier"/>
                <a:cs typeface="Courier"/>
              </a:rPr>
              <a:t>&lt;dependency&gt;</a:t>
            </a:r>
          </a:p>
          <a:p>
            <a:r>
              <a:rPr lang="en-GB" sz="1200" dirty="0">
                <a:latin typeface="Courier"/>
                <a:cs typeface="Courier"/>
              </a:rPr>
              <a:t>  &lt;</a:t>
            </a:r>
            <a:r>
              <a:rPr lang="en-GB" sz="1200" dirty="0" err="1">
                <a:latin typeface="Courier"/>
                <a:cs typeface="Courier"/>
              </a:rPr>
              <a:t>groupId</a:t>
            </a:r>
            <a:r>
              <a:rPr lang="en-GB" sz="1200" dirty="0">
                <a:latin typeface="Courier"/>
                <a:cs typeface="Courier"/>
              </a:rPr>
              <a:t>&gt;</a:t>
            </a:r>
            <a:r>
              <a:rPr lang="en-GB" sz="1200" dirty="0" err="1">
                <a:latin typeface="Courier"/>
                <a:cs typeface="Courier"/>
              </a:rPr>
              <a:t>com.datastax.cassandra</a:t>
            </a:r>
            <a:r>
              <a:rPr lang="en-GB" sz="1200" dirty="0">
                <a:latin typeface="Courier"/>
                <a:cs typeface="Courier"/>
              </a:rPr>
              <a:t>&lt;/</a:t>
            </a:r>
            <a:r>
              <a:rPr lang="en-GB" sz="1200" dirty="0" err="1">
                <a:latin typeface="Courier"/>
                <a:cs typeface="Courier"/>
              </a:rPr>
              <a:t>groupId</a:t>
            </a:r>
            <a:r>
              <a:rPr lang="en-GB" sz="1200" dirty="0">
                <a:latin typeface="Courier"/>
                <a:cs typeface="Courier"/>
              </a:rPr>
              <a:t>&gt;</a:t>
            </a:r>
          </a:p>
          <a:p>
            <a:r>
              <a:rPr lang="en-GB" sz="1200" dirty="0">
                <a:latin typeface="Courier"/>
                <a:cs typeface="Courier"/>
              </a:rPr>
              <a:t>  &lt;</a:t>
            </a:r>
            <a:r>
              <a:rPr lang="en-GB" sz="1200" dirty="0" err="1">
                <a:latin typeface="Courier"/>
                <a:cs typeface="Courier"/>
              </a:rPr>
              <a:t>artifactId</a:t>
            </a:r>
            <a:r>
              <a:rPr lang="en-GB" sz="1200" dirty="0">
                <a:latin typeface="Courier"/>
                <a:cs typeface="Courier"/>
              </a:rPr>
              <a:t>&gt;</a:t>
            </a:r>
            <a:r>
              <a:rPr lang="en-GB" sz="1200" dirty="0" err="1">
                <a:latin typeface="Courier"/>
                <a:cs typeface="Courier"/>
              </a:rPr>
              <a:t>cassandra</a:t>
            </a:r>
            <a:r>
              <a:rPr lang="en-GB" sz="1200" dirty="0">
                <a:latin typeface="Courier"/>
                <a:cs typeface="Courier"/>
              </a:rPr>
              <a:t>-driver-core&lt;/</a:t>
            </a:r>
            <a:r>
              <a:rPr lang="en-GB" sz="1200" dirty="0" err="1">
                <a:latin typeface="Courier"/>
                <a:cs typeface="Courier"/>
              </a:rPr>
              <a:t>artifactId</a:t>
            </a:r>
            <a:r>
              <a:rPr lang="en-GB" sz="1200" dirty="0">
                <a:latin typeface="Courier"/>
                <a:cs typeface="Courier"/>
              </a:rPr>
              <a:t>&gt;</a:t>
            </a:r>
          </a:p>
          <a:p>
            <a:r>
              <a:rPr lang="en-GB" sz="1200" dirty="0">
                <a:latin typeface="Courier"/>
                <a:cs typeface="Courier"/>
              </a:rPr>
              <a:t>  &lt;version&gt;</a:t>
            </a:r>
            <a:r>
              <a:rPr lang="en-GB" sz="1200" dirty="0" smtClean="0">
                <a:latin typeface="Courier"/>
                <a:cs typeface="Courier"/>
              </a:rPr>
              <a:t>1.0.5&lt;</a:t>
            </a:r>
            <a:r>
              <a:rPr lang="en-GB" sz="1200" dirty="0">
                <a:latin typeface="Courier"/>
                <a:cs typeface="Courier"/>
              </a:rPr>
              <a:t>/version&gt;</a:t>
            </a:r>
          </a:p>
          <a:p>
            <a:r>
              <a:rPr lang="en-GB" sz="1200" dirty="0">
                <a:latin typeface="Courier"/>
                <a:cs typeface="Courier"/>
              </a:rPr>
              <a:t>&lt;/dependency&gt;</a:t>
            </a:r>
          </a:p>
        </p:txBody>
      </p:sp>
    </p:spTree>
    <p:extLst>
      <p:ext uri="{BB962C8B-B14F-4D97-AF65-F5344CB8AC3E}">
        <p14:creationId xmlns:p14="http://schemas.microsoft.com/office/powerpoint/2010/main" val="70408565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CQL Basics - Lightweight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42" y="816886"/>
            <a:ext cx="8716379" cy="4189348"/>
          </a:xfrm>
        </p:spPr>
        <p:txBody>
          <a:bodyPr/>
          <a:lstStyle/>
          <a:p>
            <a:r>
              <a:rPr lang="en-US" sz="1600" b="1" dirty="0"/>
              <a:t>Introduced in Cassandra </a:t>
            </a:r>
            <a:r>
              <a:rPr lang="en-US" sz="1600" b="1" dirty="0" smtClean="0"/>
              <a:t>2.0 </a:t>
            </a:r>
          </a:p>
          <a:p>
            <a:r>
              <a:rPr lang="en-US" sz="1600" dirty="0" smtClean="0"/>
              <a:t>Example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	INSERT INTO </a:t>
            </a:r>
            <a:r>
              <a:rPr lang="en-US" sz="1400" dirty="0" err="1">
                <a:latin typeface="Courier"/>
                <a:cs typeface="Courier"/>
              </a:rPr>
              <a:t>customer_account</a:t>
            </a:r>
            <a:r>
              <a:rPr lang="en-US" sz="1400" dirty="0">
                <a:latin typeface="Courier"/>
                <a:cs typeface="Courier"/>
              </a:rPr>
              <a:t> (</a:t>
            </a:r>
            <a:r>
              <a:rPr lang="en-US" sz="1400" dirty="0" err="1">
                <a:latin typeface="Courier"/>
                <a:cs typeface="Courier"/>
              </a:rPr>
              <a:t>customerID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err="1">
                <a:latin typeface="Courier"/>
                <a:cs typeface="Courier"/>
              </a:rPr>
              <a:t>customer_email</a:t>
            </a:r>
            <a:r>
              <a:rPr lang="en-US" sz="1400" dirty="0">
                <a:latin typeface="Courier"/>
                <a:cs typeface="Courier"/>
              </a:rPr>
              <a:t>) </a:t>
            </a:r>
            <a:r>
              <a:rPr lang="en-US" sz="1400" dirty="0" smtClean="0">
                <a:latin typeface="Courier"/>
                <a:cs typeface="Courier"/>
              </a:rPr>
              <a:t/>
            </a:r>
            <a:br>
              <a:rPr lang="en-US" sz="1400" dirty="0" smtClean="0">
                <a:latin typeface="Courier"/>
                <a:cs typeface="Courier"/>
              </a:rPr>
            </a:br>
            <a:r>
              <a:rPr lang="en-US" sz="1400" dirty="0" smtClean="0">
                <a:latin typeface="Courier"/>
                <a:cs typeface="Courier"/>
              </a:rPr>
              <a:t>	VALUES </a:t>
            </a:r>
            <a:r>
              <a:rPr lang="en-US" sz="1400" dirty="0">
                <a:latin typeface="Courier"/>
                <a:cs typeface="Courier"/>
              </a:rPr>
              <a:t>(‘</a:t>
            </a:r>
            <a:r>
              <a:rPr lang="en-US" sz="1400" dirty="0" err="1">
                <a:latin typeface="Courier"/>
                <a:cs typeface="Courier"/>
              </a:rPr>
              <a:t>LauraS</a:t>
            </a:r>
            <a:r>
              <a:rPr lang="en-US" sz="1400" dirty="0">
                <a:latin typeface="Courier"/>
                <a:cs typeface="Courier"/>
              </a:rPr>
              <a:t>’, ‘</a:t>
            </a:r>
            <a:r>
              <a:rPr lang="en-US" sz="1400" dirty="0" err="1">
                <a:latin typeface="Courier"/>
                <a:cs typeface="Courier"/>
              </a:rPr>
              <a:t>lauras@gmail.com</a:t>
            </a:r>
            <a:r>
              <a:rPr lang="en-US" sz="1400" dirty="0">
                <a:latin typeface="Courier"/>
                <a:cs typeface="Courier"/>
              </a:rPr>
              <a:t>’) </a:t>
            </a:r>
            <a:r>
              <a:rPr lang="en-US" sz="1400" dirty="0" smtClean="0">
                <a:latin typeface="Courier"/>
                <a:cs typeface="Courier"/>
              </a:rPr>
              <a:t/>
            </a:r>
            <a:br>
              <a:rPr lang="en-US" sz="1400" dirty="0" smtClean="0">
                <a:latin typeface="Courier"/>
                <a:cs typeface="Courier"/>
              </a:rPr>
            </a:br>
            <a:r>
              <a:rPr lang="en-US" sz="1400" dirty="0" smtClean="0">
                <a:latin typeface="Courier"/>
                <a:cs typeface="Courier"/>
              </a:rPr>
              <a:t>	IF </a:t>
            </a:r>
            <a:r>
              <a:rPr lang="en-US" sz="1400" dirty="0">
                <a:latin typeface="Courier"/>
                <a:cs typeface="Courier"/>
              </a:rPr>
              <a:t>NOT EXISTS;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>
                <a:latin typeface="Courier"/>
                <a:cs typeface="Courier"/>
              </a:rPr>
              <a:t>	UPDATE </a:t>
            </a:r>
            <a:r>
              <a:rPr lang="en-US" sz="1400" dirty="0" err="1">
                <a:latin typeface="Courier"/>
                <a:cs typeface="Courier"/>
              </a:rPr>
              <a:t>customer_account</a:t>
            </a:r>
            <a:r>
              <a:rPr lang="en-US" sz="1400" dirty="0">
                <a:latin typeface="Courier"/>
                <a:cs typeface="Courier"/>
              </a:rPr>
              <a:t> SET </a:t>
            </a:r>
            <a:r>
              <a:rPr lang="en-US" sz="1400" dirty="0" err="1">
                <a:latin typeface="Courier"/>
                <a:cs typeface="Courier"/>
              </a:rPr>
              <a:t>customer_email</a:t>
            </a:r>
            <a:r>
              <a:rPr lang="en-US" sz="1400" dirty="0">
                <a:latin typeface="Courier"/>
                <a:cs typeface="Courier"/>
              </a:rPr>
              <a:t>=’</a:t>
            </a:r>
            <a:r>
              <a:rPr lang="en-US" sz="1400" dirty="0" err="1">
                <a:latin typeface="Courier"/>
                <a:cs typeface="Courier"/>
              </a:rPr>
              <a:t>laurass@</a:t>
            </a:r>
            <a:r>
              <a:rPr lang="en-US" sz="1400" dirty="0" err="1" smtClean="0">
                <a:latin typeface="Courier"/>
                <a:cs typeface="Courier"/>
              </a:rPr>
              <a:t>gmail.com</a:t>
            </a:r>
            <a:r>
              <a:rPr lang="en-US" sz="1400" dirty="0" smtClean="0">
                <a:latin typeface="Courier"/>
                <a:cs typeface="Courier"/>
              </a:rPr>
              <a:t>’</a:t>
            </a:r>
            <a:br>
              <a:rPr lang="en-US" sz="1400" dirty="0" smtClean="0">
                <a:latin typeface="Courier"/>
                <a:cs typeface="Courier"/>
              </a:rPr>
            </a:br>
            <a:r>
              <a:rPr lang="en-US" sz="1400" dirty="0" smtClean="0">
                <a:latin typeface="Courier"/>
                <a:cs typeface="Courier"/>
              </a:rPr>
              <a:t>	IF </a:t>
            </a:r>
            <a:r>
              <a:rPr lang="en-US" sz="1400" dirty="0" err="1">
                <a:latin typeface="Courier"/>
                <a:cs typeface="Courier"/>
              </a:rPr>
              <a:t>customer_email</a:t>
            </a:r>
            <a:r>
              <a:rPr lang="en-US" sz="1400" dirty="0">
                <a:latin typeface="Courier"/>
                <a:cs typeface="Courier"/>
              </a:rPr>
              <a:t>=’</a:t>
            </a:r>
            <a:r>
              <a:rPr lang="en-US" sz="1400" dirty="0" err="1">
                <a:latin typeface="Courier"/>
                <a:cs typeface="Courier"/>
              </a:rPr>
              <a:t>lauras@gmail.com</a:t>
            </a:r>
            <a:r>
              <a:rPr lang="en-US" sz="1400" dirty="0">
                <a:latin typeface="Courier"/>
                <a:cs typeface="Courier"/>
              </a:rPr>
              <a:t>’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  <a:endParaRPr lang="en-US" sz="1600" dirty="0">
              <a:latin typeface="Courier"/>
              <a:cs typeface="Courier"/>
            </a:endParaRPr>
          </a:p>
          <a:p>
            <a:r>
              <a:rPr lang="en-US" sz="1600" dirty="0"/>
              <a:t>Great for 1% of your application – but not recommended to be used too much!</a:t>
            </a:r>
          </a:p>
          <a:p>
            <a:r>
              <a:rPr lang="en-US" sz="1600" dirty="0"/>
              <a:t>Eventual consistency is your friend:</a:t>
            </a:r>
          </a:p>
          <a:p>
            <a:pPr marL="0" indent="0">
              <a:buNone/>
            </a:pPr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planetcassandra</a:t>
            </a:r>
            <a:r>
              <a:rPr lang="en-US" sz="1200" dirty="0"/>
              <a:t>/c-summit-2013-eventual-consistency- hopeful-consistency-by-</a:t>
            </a:r>
            <a:r>
              <a:rPr lang="en-US" sz="1200" dirty="0" err="1"/>
              <a:t>christos</a:t>
            </a:r>
            <a:r>
              <a:rPr lang="en-US" sz="1200" dirty="0"/>
              <a:t>-</a:t>
            </a:r>
            <a:r>
              <a:rPr lang="en-US" sz="1200" dirty="0" err="1"/>
              <a:t>kalantzis</a:t>
            </a:r>
            <a:r>
              <a:rPr lang="en-US" sz="1200" dirty="0"/>
              <a:t> </a:t>
            </a:r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4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695" y="623456"/>
            <a:ext cx="2219251" cy="4109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Lightweight Transaction –PAXOS based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42" y="816886"/>
            <a:ext cx="6576353" cy="3394472"/>
          </a:xfrm>
        </p:spPr>
        <p:txBody>
          <a:bodyPr/>
          <a:lstStyle/>
          <a:p>
            <a:pPr marL="304787" indent="-304787" defTabSz="812764">
              <a:spcBef>
                <a:spcPts val="1778"/>
              </a:spcBef>
              <a:defRPr/>
            </a:pPr>
            <a:r>
              <a:rPr lang="en-US" dirty="0"/>
              <a:t>All operations are quorum-based</a:t>
            </a:r>
          </a:p>
          <a:p>
            <a:pPr marL="304787" indent="-304787" defTabSz="812764">
              <a:spcBef>
                <a:spcPts val="1778"/>
              </a:spcBef>
              <a:defRPr/>
            </a:pPr>
            <a:r>
              <a:rPr lang="en-US" dirty="0"/>
              <a:t>An elected leader prepares the participating replicas a ballot</a:t>
            </a:r>
          </a:p>
          <a:p>
            <a:pPr marL="304787" indent="-304787" defTabSz="812764">
              <a:spcBef>
                <a:spcPts val="1778"/>
              </a:spcBef>
              <a:defRPr/>
            </a:pPr>
            <a:r>
              <a:rPr lang="en-US" dirty="0"/>
              <a:t>Replicas would reply with the promise</a:t>
            </a:r>
          </a:p>
          <a:p>
            <a:pPr marL="304787" indent="-304787" defTabSz="812764">
              <a:spcBef>
                <a:spcPts val="1778"/>
              </a:spcBef>
              <a:defRPr/>
            </a:pPr>
            <a:r>
              <a:rPr lang="en-US" dirty="0"/>
              <a:t>Each replica sends information about unfinished operations to the leader during prepare</a:t>
            </a:r>
          </a:p>
          <a:p>
            <a:pPr marL="304787" indent="-304787" defTabSz="812764">
              <a:spcBef>
                <a:spcPts val="1778"/>
              </a:spcBef>
              <a:defRPr/>
            </a:pPr>
            <a:r>
              <a:rPr lang="en-US" dirty="0" err="1"/>
              <a:t>Paxos</a:t>
            </a:r>
            <a:r>
              <a:rPr lang="en-US" dirty="0"/>
              <a:t> Made Simple</a:t>
            </a:r>
          </a:p>
          <a:p>
            <a:pPr marL="304787" indent="-304787" defTabSz="812764">
              <a:spcBef>
                <a:spcPts val="1778"/>
              </a:spcBef>
              <a:defRPr/>
            </a:pPr>
            <a:r>
              <a:rPr lang="en-US" dirty="0" err="1"/>
              <a:t>Paxos</a:t>
            </a:r>
            <a:r>
              <a:rPr lang="en-US" dirty="0"/>
              <a:t> Made Live – An Engineering Perspective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728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4000" dirty="0" smtClean="0"/>
              <a:t>That’s it for today!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 smtClean="0"/>
              <a:t>Now go build your cool applications!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09546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799" y="1200571"/>
            <a:ext cx="5184665" cy="2476968"/>
          </a:xfrm>
        </p:spPr>
        <p:txBody>
          <a:bodyPr>
            <a:normAutofit/>
          </a:bodyPr>
          <a:lstStyle/>
          <a:p>
            <a:pPr algn="ctr"/>
            <a:r>
              <a:rPr lang="en-GB" sz="8800" dirty="0" smtClean="0"/>
              <a:t>Q&amp;A</a:t>
            </a:r>
            <a:endParaRPr lang="en-GB" sz="8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</a:t>
            </a:r>
            <a:r>
              <a:rPr lang="en-US" dirty="0" smtClean="0">
                <a:ea typeface="ＭＳ Ｐゴシック" charset="0"/>
              </a:rPr>
              <a:t>2014 </a:t>
            </a:r>
            <a:r>
              <a:rPr lang="en-US" dirty="0" smtClean="0">
                <a:ea typeface="ＭＳ Ｐゴシック" charset="0"/>
              </a:rPr>
              <a:t>DataStax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91407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4704" y="1797407"/>
            <a:ext cx="6228284" cy="1166108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/>
              <a:t>Cassandra Basics</a:t>
            </a:r>
            <a:endParaRPr lang="en-GB" sz="5400" dirty="0"/>
          </a:p>
        </p:txBody>
      </p:sp>
      <p:pic>
        <p:nvPicPr>
          <p:cNvPr id="7" name="Picture 6" descr="Cassandra_ey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923" y="3239044"/>
            <a:ext cx="2444504" cy="16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1741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42" y="47101"/>
            <a:ext cx="8716379" cy="840112"/>
          </a:xfrm>
        </p:spPr>
        <p:txBody>
          <a:bodyPr>
            <a:normAutofit/>
          </a:bodyPr>
          <a:lstStyle/>
          <a:p>
            <a:r>
              <a:rPr lang="en-GB" dirty="0" smtClean="0"/>
              <a:t>Replication Factor and Data Consistency</a:t>
            </a:r>
            <a:br>
              <a:rPr lang="en-GB" dirty="0" smtClean="0"/>
            </a:br>
            <a:r>
              <a:rPr lang="en-GB" dirty="0" smtClean="0"/>
              <a:t>In a Distributed System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342" y="1484913"/>
            <a:ext cx="78560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CAP – Consistency, Availability,</a:t>
            </a:r>
          </a:p>
          <a:p>
            <a:r>
              <a:rPr lang="en-GB" sz="3200" dirty="0"/>
              <a:t> </a:t>
            </a:r>
            <a:r>
              <a:rPr lang="en-GB" sz="3200" dirty="0" smtClean="0"/>
              <a:t>         Partition Tolerance</a:t>
            </a:r>
          </a:p>
          <a:p>
            <a:endParaRPr lang="en-GB" sz="3200" dirty="0"/>
          </a:p>
          <a:p>
            <a:r>
              <a:rPr lang="en-GB" sz="3200" dirty="0" smtClean="0"/>
              <a:t>Consistency is achieved with W + R &gt; N</a:t>
            </a:r>
          </a:p>
          <a:p>
            <a:endParaRPr lang="en-GB" sz="3200" dirty="0" smtClean="0"/>
          </a:p>
          <a:p>
            <a:r>
              <a:rPr lang="en-GB" sz="3200" dirty="0" smtClean="0"/>
              <a:t>Quorum = N / 2 + 1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291522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Cassandra Replication Strategy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40066" y="1821120"/>
            <a:ext cx="45568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GB" sz="1600" dirty="0"/>
              <a:t>Token Range 0 -&gt; 2</a:t>
            </a:r>
            <a:r>
              <a:rPr lang="en-GB" sz="1600" baseline="30000" dirty="0"/>
              <a:t>127</a:t>
            </a:r>
            <a:r>
              <a:rPr lang="en-GB" sz="1600" dirty="0"/>
              <a:t>-1 in Ring Formation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sz="1600" dirty="0"/>
              <a:t>Consistent Hashing Algorithm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sz="1600" dirty="0"/>
              <a:t>Replica nodes in </a:t>
            </a:r>
            <a:r>
              <a:rPr lang="en-GB" sz="1600" dirty="0" smtClean="0"/>
              <a:t>clockwise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sz="1600" dirty="0" smtClean="0"/>
              <a:t>Gossip protocol between nodes</a:t>
            </a:r>
            <a:endParaRPr lang="en-GB" sz="1600" dirty="0"/>
          </a:p>
          <a:p>
            <a:pPr algn="l" eaLnBrk="1" hangingPunct="1">
              <a:buFont typeface="Arial" charset="0"/>
              <a:buChar char="•"/>
            </a:pPr>
            <a:endParaRPr lang="en-GB" sz="1600" dirty="0"/>
          </a:p>
        </p:txBody>
      </p:sp>
      <p:pic>
        <p:nvPicPr>
          <p:cNvPr id="7" name="Picture 4" descr="ConsitentHash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03" y="699155"/>
            <a:ext cx="5067835" cy="42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90487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Topology Awareness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3" descr="MultiDCRepli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" y="485632"/>
            <a:ext cx="6273814" cy="430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18641" y="864446"/>
            <a:ext cx="1757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030" lvl="0" indent="-171450">
              <a:buClr>
                <a:srgbClr val="0668B3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Any</a:t>
            </a:r>
          </a:p>
          <a:p>
            <a:pPr marL="240030" lvl="0" indent="-171450">
              <a:buClr>
                <a:srgbClr val="0668B3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One</a:t>
            </a:r>
          </a:p>
          <a:p>
            <a:pPr marL="240030" lvl="0" indent="-171450">
              <a:buClr>
                <a:srgbClr val="0668B3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Quorum</a:t>
            </a:r>
          </a:p>
          <a:p>
            <a:pPr marL="240030" lvl="0" indent="-171450">
              <a:buClr>
                <a:srgbClr val="0668B3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Local_Quorum</a:t>
            </a:r>
          </a:p>
          <a:p>
            <a:pPr marL="240030" lvl="0" indent="-171450">
              <a:buClr>
                <a:srgbClr val="0668B3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Each_Quorum</a:t>
            </a:r>
          </a:p>
          <a:p>
            <a:pPr marL="240030" lvl="0" indent="-171450">
              <a:buClr>
                <a:srgbClr val="0668B3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9441" y="623457"/>
            <a:ext cx="688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Writes</a:t>
            </a:r>
            <a:endParaRPr lang="en-US" sz="1400" u="sng" dirty="0"/>
          </a:p>
        </p:txBody>
      </p:sp>
      <p:sp>
        <p:nvSpPr>
          <p:cNvPr id="9" name="Rectangle 8"/>
          <p:cNvSpPr/>
          <p:nvPr/>
        </p:nvSpPr>
        <p:spPr>
          <a:xfrm>
            <a:off x="7195041" y="864446"/>
            <a:ext cx="1757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030" lvl="0" indent="-171450">
              <a:buClr>
                <a:srgbClr val="0668B3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One</a:t>
            </a:r>
          </a:p>
          <a:p>
            <a:pPr marL="240030" lvl="0" indent="-171450">
              <a:buClr>
                <a:srgbClr val="0668B3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Quorum</a:t>
            </a:r>
          </a:p>
          <a:p>
            <a:pPr marL="240030" lvl="0" indent="-171450">
              <a:buClr>
                <a:srgbClr val="0668B3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Local_Quorum</a:t>
            </a:r>
          </a:p>
          <a:p>
            <a:pPr marL="240030" lvl="0" indent="-171450">
              <a:buClr>
                <a:srgbClr val="0668B3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Each_Quorum</a:t>
            </a:r>
          </a:p>
          <a:p>
            <a:pPr marL="240030" lvl="0" indent="-171450">
              <a:buClr>
                <a:srgbClr val="0668B3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</a:rPr>
              <a:t>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45841" y="623457"/>
            <a:ext cx="72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Reads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125937961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 Single Point of Failure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dirty="0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36342" y="1442908"/>
            <a:ext cx="291048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buFont typeface="Arial" charset="0"/>
              <a:buChar char="•"/>
            </a:pPr>
            <a:r>
              <a:rPr lang="en-GB" sz="1600" dirty="0"/>
              <a:t>Client Load Balances</a:t>
            </a:r>
          </a:p>
          <a:p>
            <a:pPr algn="l" eaLnBrk="1" hangingPunct="1">
              <a:buFont typeface="Arial" charset="0"/>
              <a:buChar char="•"/>
            </a:pPr>
            <a:r>
              <a:rPr lang="en-GB" sz="1600" dirty="0"/>
              <a:t>Do not use a hardware LB</a:t>
            </a:r>
          </a:p>
        </p:txBody>
      </p:sp>
      <p:pic>
        <p:nvPicPr>
          <p:cNvPr id="7" name="Picture 4" descr="Client-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06" y="756465"/>
            <a:ext cx="4815587" cy="412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04543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Logical Grouping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ea typeface="ＭＳ Ｐゴシック" charset="0"/>
              </a:rPr>
              <a:t>©2014 DataStax Confidential. Do not distribute without consent.</a:t>
            </a:r>
            <a:endParaRPr lang="en-US" dirty="0">
              <a:ea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1" name="Picture 20" descr="DataHierarch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88" y="599089"/>
            <a:ext cx="5658317" cy="45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437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">
  <a:themeElements>
    <a:clrScheme name="DataStax Colors April 2013">
      <a:dk1>
        <a:srgbClr val="4B3C37"/>
      </a:dk1>
      <a:lt1>
        <a:srgbClr val="F9F9F7"/>
      </a:lt1>
      <a:dk2>
        <a:srgbClr val="007B98"/>
      </a:dk2>
      <a:lt2>
        <a:srgbClr val="CB6015"/>
      </a:lt2>
      <a:accent1>
        <a:srgbClr val="CB6015"/>
      </a:accent1>
      <a:accent2>
        <a:srgbClr val="DDAE54"/>
      </a:accent2>
      <a:accent3>
        <a:srgbClr val="148C73"/>
      </a:accent3>
      <a:accent4>
        <a:srgbClr val="A189AD"/>
      </a:accent4>
      <a:accent5>
        <a:srgbClr val="4B3C37"/>
      </a:accent5>
      <a:accent6>
        <a:srgbClr val="3A2D29"/>
      </a:accent6>
      <a:hlink>
        <a:srgbClr val="3A2D29"/>
      </a:hlink>
      <a:folHlink>
        <a:srgbClr val="3A2D29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 lIns="0" tIns="0" rIns="0" bIns="0">
        <a:spAutoFit/>
      </a:bodyPr>
      <a:lstStyle>
        <a:defPPr>
          <a:defRPr sz="9600" dirty="0">
            <a:solidFill>
              <a:schemeClr val="bg2"/>
            </a:solidFill>
            <a:latin typeface="Roboto Black"/>
            <a:cs typeface="Roboto Black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33456</TotalTime>
  <Words>1936</Words>
  <Application>Microsoft Macintosh PowerPoint</Application>
  <PresentationFormat>On-screen Show (16:9)</PresentationFormat>
  <Paragraphs>399</Paragraphs>
  <Slides>38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Master Slide</vt:lpstr>
      <vt:lpstr>Cassandra and Modelling Basics</vt:lpstr>
      <vt:lpstr>Apache Cassandra</vt:lpstr>
      <vt:lpstr>DataStax and Cassandra</vt:lpstr>
      <vt:lpstr>Cassandra Basics</vt:lpstr>
      <vt:lpstr>Replication Factor and Data Consistency In a Distributed System</vt:lpstr>
      <vt:lpstr>Cassandra Replication Strategy</vt:lpstr>
      <vt:lpstr>Network Topology Awareness</vt:lpstr>
      <vt:lpstr>No Single Point of Failure</vt:lpstr>
      <vt:lpstr>Logical Grouping</vt:lpstr>
      <vt:lpstr>Write Path</vt:lpstr>
      <vt:lpstr>Read Path</vt:lpstr>
      <vt:lpstr>CQL3</vt:lpstr>
      <vt:lpstr>Why CQL3?</vt:lpstr>
      <vt:lpstr>Apache Thrift, Hector, Astyanax days</vt:lpstr>
      <vt:lpstr>CQL3</vt:lpstr>
      <vt:lpstr>CQL Basics – creating a table</vt:lpstr>
      <vt:lpstr>CQL Basics – Composite Primary Key</vt:lpstr>
      <vt:lpstr>CQL Basics – Composite Primary Key</vt:lpstr>
      <vt:lpstr>CQL Basics – Simple Select</vt:lpstr>
      <vt:lpstr>CQL Basics - Simple Select on Partition Key and Cluster Columns</vt:lpstr>
      <vt:lpstr>CQL Basics – Insert/Update</vt:lpstr>
      <vt:lpstr>CQL Basics - Ordering</vt:lpstr>
      <vt:lpstr>CQL Basics – Composite Partition Key</vt:lpstr>
      <vt:lpstr>CQL Basics – Performance considerations</vt:lpstr>
      <vt:lpstr>CQL Basics - Tracing</vt:lpstr>
      <vt:lpstr>CQL Basics – TTL</vt:lpstr>
      <vt:lpstr>CQL Basics – Data Types</vt:lpstr>
      <vt:lpstr>CQL Basics – Data Types: Collections</vt:lpstr>
      <vt:lpstr>Data Modelling</vt:lpstr>
      <vt:lpstr>Time Series</vt:lpstr>
      <vt:lpstr>Time Series</vt:lpstr>
      <vt:lpstr>Don’t do this</vt:lpstr>
      <vt:lpstr>Instead Do This</vt:lpstr>
      <vt:lpstr>Native Protocol / DataStax Drivers</vt:lpstr>
      <vt:lpstr>CQL Basics - Lightweight Transactions</vt:lpstr>
      <vt:lpstr>Lightweight Transaction –PAXOS based</vt:lpstr>
      <vt:lpstr>PowerPoint Presentation</vt:lpstr>
      <vt:lpstr>Q&amp;A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Hayato Shimizu</cp:lastModifiedBy>
  <cp:revision>764</cp:revision>
  <dcterms:created xsi:type="dcterms:W3CDTF">2010-04-12T23:12:02Z</dcterms:created>
  <dcterms:modified xsi:type="dcterms:W3CDTF">2014-02-26T16:50:14Z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